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324" r:id="rId2"/>
    <p:sldId id="325" r:id="rId3"/>
    <p:sldId id="326" r:id="rId4"/>
    <p:sldId id="283" r:id="rId5"/>
    <p:sldId id="272" r:id="rId6"/>
    <p:sldId id="260" r:id="rId7"/>
    <p:sldId id="261" r:id="rId8"/>
    <p:sldId id="262" r:id="rId9"/>
    <p:sldId id="263" r:id="rId10"/>
    <p:sldId id="264" r:id="rId11"/>
    <p:sldId id="278" r:id="rId12"/>
    <p:sldId id="265" r:id="rId13"/>
    <p:sldId id="266" r:id="rId14"/>
    <p:sldId id="267" r:id="rId15"/>
    <p:sldId id="268" r:id="rId16"/>
    <p:sldId id="269" r:id="rId17"/>
    <p:sldId id="284" r:id="rId18"/>
    <p:sldId id="270" r:id="rId19"/>
    <p:sldId id="271" r:id="rId20"/>
    <p:sldId id="259" r:id="rId21"/>
    <p:sldId id="282" r:id="rId22"/>
    <p:sldId id="281" r:id="rId23"/>
    <p:sldId id="274" r:id="rId24"/>
    <p:sldId id="275" r:id="rId25"/>
    <p:sldId id="276" r:id="rId26"/>
    <p:sldId id="277" r:id="rId27"/>
    <p:sldId id="273" r:id="rId28"/>
    <p:sldId id="285" r:id="rId29"/>
    <p:sldId id="257" r:id="rId30"/>
    <p:sldId id="286" r:id="rId31"/>
    <p:sldId id="288" r:id="rId32"/>
    <p:sldId id="289" r:id="rId33"/>
    <p:sldId id="290" r:id="rId34"/>
    <p:sldId id="287" r:id="rId35"/>
    <p:sldId id="292" r:id="rId36"/>
    <p:sldId id="293" r:id="rId37"/>
    <p:sldId id="294" r:id="rId38"/>
    <p:sldId id="295" r:id="rId39"/>
    <p:sldId id="314" r:id="rId40"/>
    <p:sldId id="315" r:id="rId41"/>
    <p:sldId id="313" r:id="rId42"/>
    <p:sldId id="300" r:id="rId43"/>
    <p:sldId id="301" r:id="rId44"/>
    <p:sldId id="302" r:id="rId45"/>
    <p:sldId id="303" r:id="rId46"/>
    <p:sldId id="304" r:id="rId47"/>
    <p:sldId id="298" r:id="rId48"/>
    <p:sldId id="306" r:id="rId49"/>
    <p:sldId id="307" r:id="rId50"/>
    <p:sldId id="311" r:id="rId51"/>
    <p:sldId id="297" r:id="rId52"/>
    <p:sldId id="309" r:id="rId53"/>
    <p:sldId id="308" r:id="rId54"/>
    <p:sldId id="327" r:id="rId55"/>
    <p:sldId id="333" r:id="rId56"/>
    <p:sldId id="334" r:id="rId57"/>
    <p:sldId id="331" r:id="rId58"/>
    <p:sldId id="328" r:id="rId59"/>
    <p:sldId id="329" r:id="rId60"/>
    <p:sldId id="330" r:id="rId61"/>
    <p:sldId id="258" r:id="rId6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5" d="100"/>
          <a:sy n="65" d="100"/>
        </p:scale>
        <p:origin x="-666" y="-11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 Id="rId4" Type="http://schemas.openxmlformats.org/officeDocument/2006/relationships/image" Target="../media/image2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C0B368-5C27-42B4-B994-5666DF4D3EAA}" type="datetimeFigureOut">
              <a:rPr lang="zh-CN" altLang="en-US" smtClean="0"/>
              <a:pPr/>
              <a:t>2016/3/11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D64BC7-3CC9-4265-B711-403CA12DEDF3}" type="slidenum">
              <a:rPr lang="zh-CN" altLang="en-US" smtClean="0"/>
              <a:pPr/>
              <a:t>‹#›</a:t>
            </a:fld>
            <a:endParaRPr lang="zh-CN" altLang="en-US"/>
          </a:p>
        </p:txBody>
      </p:sp>
    </p:spTree>
    <p:extLst>
      <p:ext uri="{BB962C8B-B14F-4D97-AF65-F5344CB8AC3E}">
        <p14:creationId xmlns:p14="http://schemas.microsoft.com/office/powerpoint/2010/main" xmlns="" val="4030976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1" name="Rectangle 1"/>
          <p:cNvSpPr txBox="1">
            <a:spLocks noGrp="1" noRot="1" noChangeAspect="1" noChangeArrowheads="1"/>
          </p:cNvSpPr>
          <p:nvPr>
            <p:ph type="sldImg"/>
          </p:nvPr>
        </p:nvSpPr>
        <p:spPr bwMode="auto">
          <a:xfrm>
            <a:off x="1320800" y="877888"/>
            <a:ext cx="4216400" cy="3163887"/>
          </a:xfrm>
          <a:prstGeom prst="rect">
            <a:avLst/>
          </a:prstGeom>
          <a:solidFill>
            <a:srgbClr val="FFFFFF"/>
          </a:solidFill>
          <a:ln>
            <a:solidFill>
              <a:srgbClr val="000000"/>
            </a:solidFill>
            <a:miter lim="800000"/>
            <a:headEnd/>
            <a:tailEnd/>
          </a:ln>
        </p:spPr>
      </p:sp>
      <p:sp>
        <p:nvSpPr>
          <p:cNvPr id="20482" name="Rectangle 2"/>
          <p:cNvSpPr txBox="1">
            <a:spLocks noGrp="1" noChangeArrowheads="1"/>
          </p:cNvSpPr>
          <p:nvPr>
            <p:ph type="body" idx="1"/>
          </p:nvPr>
        </p:nvSpPr>
        <p:spPr bwMode="auto">
          <a:xfrm>
            <a:off x="1060357" y="4349751"/>
            <a:ext cx="4741489" cy="3431886"/>
          </a:xfrm>
          <a:prstGeom prst="rect">
            <a:avLst/>
          </a:prstGeom>
          <a:noFill/>
          <a:ln>
            <a:round/>
            <a:headEnd/>
            <a:tailEnd/>
          </a:ln>
        </p:spPr>
        <p:txBody>
          <a:bodyPr wrap="none" anchor="ct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00193-A1E1-487A-B896-414BDC54FDBD}" type="slidenum">
              <a:rPr lang="en-US" altLang="zh-CN"/>
              <a:pPr/>
              <a:t>44</a:t>
            </a:fld>
            <a:endParaRPr lang="en-US" altLang="zh-CN"/>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EF91A3-1072-4EF1-AD63-8215CCFA4168}" type="slidenum">
              <a:rPr lang="en-US" altLang="zh-CN"/>
              <a:pPr/>
              <a:t>45</a:t>
            </a:fld>
            <a:endParaRPr lang="en-US" altLang="zh-CN"/>
          </a:p>
        </p:txBody>
      </p:sp>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246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1190625" y="877455"/>
            <a:ext cx="4476750" cy="3164898"/>
          </a:xfrm>
          <a:prstGeom prst="rect">
            <a:avLst/>
          </a:prstGeom>
          <a:solidFill>
            <a:srgbClr val="FFFFFF"/>
          </a:solidFill>
          <a:ln w="9525">
            <a:solidFill>
              <a:srgbClr val="000000"/>
            </a:solidFill>
            <a:miter lim="800000"/>
            <a:headEnd/>
            <a:tailEnd/>
          </a:ln>
          <a:effectLst/>
        </p:spPr>
        <p:txBody>
          <a:bodyPr wrap="none" lIns="82058" tIns="41029" rIns="82058" bIns="41029" anchor="ctr"/>
          <a:lstStyle/>
          <a:p>
            <a:endParaRPr lang="zh-CN" altLang="en-US"/>
          </a:p>
        </p:txBody>
      </p:sp>
      <p:sp>
        <p:nvSpPr>
          <p:cNvPr id="53251" name="Rectangle 3"/>
          <p:cNvSpPr txBox="1">
            <a:spLocks noGrp="1" noChangeArrowheads="1"/>
          </p:cNvSpPr>
          <p:nvPr>
            <p:ph type="body"/>
          </p:nvPr>
        </p:nvSpPr>
        <p:spPr>
          <a:xfrm>
            <a:off x="1060357" y="4349750"/>
            <a:ext cx="4740088" cy="3512705"/>
          </a:xfrm>
          <a:noFill/>
          <a:ln/>
        </p:spPr>
        <p:txBody>
          <a:bodyPr wrap="none" anchor="ct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1143000" y="685512"/>
            <a:ext cx="4572000" cy="3429000"/>
          </a:xfrm>
          <a:prstGeom prst="rect">
            <a:avLst/>
          </a:prstGeom>
          <a:solidFill>
            <a:srgbClr val="FFFFFF"/>
          </a:solidFill>
          <a:ln w="9360">
            <a:solidFill>
              <a:srgbClr val="000000"/>
            </a:solidFill>
            <a:miter lim="800000"/>
            <a:headEnd/>
            <a:tailEnd/>
          </a:ln>
          <a:effectLst/>
        </p:spPr>
        <p:txBody>
          <a:bodyPr wrap="none" lIns="82058" tIns="41029" rIns="82058" bIns="41029" anchor="ctr"/>
          <a:lstStyle/>
          <a:p>
            <a:endParaRPr lang="zh-CN" altLang="en-US"/>
          </a:p>
        </p:txBody>
      </p:sp>
      <p:sp>
        <p:nvSpPr>
          <p:cNvPr id="55299" name="Rectangle 3"/>
          <p:cNvSpPr txBox="1">
            <a:spLocks noGrp="1" noChangeArrowheads="1"/>
          </p:cNvSpPr>
          <p:nvPr>
            <p:ph type="body"/>
          </p:nvPr>
        </p:nvSpPr>
        <p:spPr>
          <a:xfrm>
            <a:off x="1060357" y="4349750"/>
            <a:ext cx="4740088" cy="3512705"/>
          </a:xfrm>
          <a:noFill/>
          <a:ln/>
        </p:spPr>
        <p:txBody>
          <a:bodyPr wrap="none" anchor="ct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1143000" y="685512"/>
            <a:ext cx="4572000" cy="3429000"/>
          </a:xfrm>
          <a:prstGeom prst="rect">
            <a:avLst/>
          </a:prstGeom>
          <a:solidFill>
            <a:srgbClr val="FFFFFF"/>
          </a:solidFill>
          <a:ln w="9360">
            <a:solidFill>
              <a:srgbClr val="000000"/>
            </a:solidFill>
            <a:miter lim="800000"/>
            <a:headEnd/>
            <a:tailEnd/>
          </a:ln>
          <a:effectLst/>
        </p:spPr>
        <p:txBody>
          <a:bodyPr wrap="none" lIns="82058" tIns="41029" rIns="82058" bIns="41029" anchor="ctr"/>
          <a:lstStyle/>
          <a:p>
            <a:endParaRPr lang="zh-CN" altLang="en-US"/>
          </a:p>
        </p:txBody>
      </p:sp>
      <p:sp>
        <p:nvSpPr>
          <p:cNvPr id="57347" name="Text Box 3"/>
          <p:cNvSpPr txBox="1">
            <a:spLocks noGrp="1" noChangeArrowheads="1"/>
          </p:cNvSpPr>
          <p:nvPr>
            <p:ph type="body"/>
          </p:nvPr>
        </p:nvSpPr>
        <p:spPr>
          <a:xfrm>
            <a:off x="686360" y="4342534"/>
            <a:ext cx="5486681" cy="4115955"/>
          </a:xfrm>
          <a:ln/>
        </p:spPr>
        <p:txBody>
          <a:bodyPr lIns="80766" tIns="41998" rIns="80766" bIns="41998"/>
          <a:lstStyle/>
          <a:p>
            <a:pPr>
              <a:spcBef>
                <a:spcPct val="0"/>
              </a:spcBef>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pPr>
            <a:endParaRPr lang="en-GB" altLang="zh-CN" dirty="0"/>
          </a:p>
          <a:p>
            <a:pPr>
              <a:spcBef>
                <a:spcPct val="0"/>
              </a:spcBef>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pPr>
            <a:endParaRPr lang="en-GB" altLang="zh-CN" dirty="0"/>
          </a:p>
          <a:p>
            <a:pPr>
              <a:spcBef>
                <a:spcPts val="404"/>
              </a:spcBef>
              <a:buSzPct val="4500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pPr>
            <a:endParaRPr lang="en-GB"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143000" y="685512"/>
            <a:ext cx="4572000" cy="3429000"/>
          </a:xfrm>
          <a:prstGeom prst="rect">
            <a:avLst/>
          </a:prstGeom>
          <a:solidFill>
            <a:srgbClr val="FFFFFF"/>
          </a:solidFill>
          <a:ln w="9360">
            <a:solidFill>
              <a:srgbClr val="000000"/>
            </a:solidFill>
            <a:miter lim="800000"/>
            <a:headEnd/>
            <a:tailEnd/>
          </a:ln>
          <a:effectLst/>
        </p:spPr>
        <p:txBody>
          <a:bodyPr wrap="none" lIns="82058" tIns="41029" rIns="82058" bIns="41029" anchor="ctr"/>
          <a:lstStyle/>
          <a:p>
            <a:endParaRPr lang="zh-CN" altLang="en-US"/>
          </a:p>
        </p:txBody>
      </p:sp>
      <p:sp>
        <p:nvSpPr>
          <p:cNvPr id="59395" name="Rectangle 3"/>
          <p:cNvSpPr txBox="1">
            <a:spLocks noGrp="1" noChangeArrowheads="1"/>
          </p:cNvSpPr>
          <p:nvPr>
            <p:ph type="body"/>
          </p:nvPr>
        </p:nvSpPr>
        <p:spPr>
          <a:xfrm>
            <a:off x="1060357" y="4349750"/>
            <a:ext cx="4740088" cy="3512705"/>
          </a:xfrm>
          <a:noFill/>
          <a:ln/>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1190625" y="877455"/>
            <a:ext cx="4476750" cy="3164898"/>
          </a:xfrm>
          <a:prstGeom prst="rect">
            <a:avLst/>
          </a:prstGeom>
          <a:solidFill>
            <a:srgbClr val="FFFFFF"/>
          </a:solidFill>
          <a:ln w="9525">
            <a:solidFill>
              <a:srgbClr val="000000"/>
            </a:solidFill>
            <a:miter lim="800000"/>
            <a:headEnd/>
            <a:tailEnd/>
          </a:ln>
          <a:effectLst/>
        </p:spPr>
        <p:txBody>
          <a:bodyPr wrap="none" lIns="82058" tIns="41029" rIns="82058" bIns="41029" anchor="ctr"/>
          <a:lstStyle/>
          <a:p>
            <a:endParaRPr lang="zh-CN" altLang="en-US"/>
          </a:p>
        </p:txBody>
      </p:sp>
      <p:sp>
        <p:nvSpPr>
          <p:cNvPr id="63491" name="Rectangle 3"/>
          <p:cNvSpPr txBox="1">
            <a:spLocks noGrp="1" noChangeArrowheads="1"/>
          </p:cNvSpPr>
          <p:nvPr>
            <p:ph type="body"/>
          </p:nvPr>
        </p:nvSpPr>
        <p:spPr>
          <a:xfrm>
            <a:off x="1060357" y="4349750"/>
            <a:ext cx="4740088" cy="3512705"/>
          </a:xfrm>
          <a:noFill/>
          <a:ln/>
        </p:spPr>
        <p:txBody>
          <a:bodyPr wrap="none" anchor="ct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647CD14D-3D89-470E-A515-6CCC5B198119}" type="slidenum">
              <a:rPr lang="he-IL" altLang="en-US"/>
              <a:pPr/>
              <a:t>35</a:t>
            </a:fld>
            <a:endParaRPr lang="en-US" altLang="en-US"/>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B8F678-D77E-4331-8D8C-3D4275297749}" type="slidenum">
              <a:rPr lang="en-US" altLang="zh-CN"/>
              <a:pPr/>
              <a:t>42</a:t>
            </a:fld>
            <a:endParaRPr lang="en-US" altLang="zh-CN"/>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2AD268-1F12-453C-8846-A77481638772}" type="slidenum">
              <a:rPr lang="en-US" altLang="zh-CN"/>
              <a:pPr/>
              <a:t>43</a:t>
            </a:fld>
            <a:endParaRPr lang="en-US" altLang="zh-CN"/>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1625"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ftr" sz="quarter" idx="10"/>
          </p:nvPr>
        </p:nvSpPr>
        <p:spPr>
          <a:ln/>
        </p:spPr>
        <p:txBody>
          <a:bodyPr/>
          <a:lstStyle>
            <a:lvl1pPr>
              <a:defRPr/>
            </a:lvl1pPr>
          </a:lstStyle>
          <a:p>
            <a:endParaRPr lang="zh-CN" altLang="zh-CN"/>
          </a:p>
        </p:txBody>
      </p:sp>
      <p:sp>
        <p:nvSpPr>
          <p:cNvPr id="7" name="Rectangle 6"/>
          <p:cNvSpPr>
            <a:spLocks noGrp="1" noChangeArrowheads="1"/>
          </p:cNvSpPr>
          <p:nvPr>
            <p:ph type="sldNum" sz="quarter" idx="11"/>
          </p:nvPr>
        </p:nvSpPr>
        <p:spPr>
          <a:ln/>
        </p:spPr>
        <p:txBody>
          <a:bodyPr/>
          <a:lstStyle>
            <a:lvl1pPr>
              <a:defRPr/>
            </a:lvl1pPr>
          </a:lstStyle>
          <a:p>
            <a:fld id="{BC37D48D-4C38-4E56-92F2-433382BDD315}" type="slidenum">
              <a:rPr lang="en-US" altLang="zh-CN"/>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72481" y="256347"/>
            <a:ext cx="7807680" cy="1144921"/>
          </a:xfrm>
        </p:spPr>
        <p:txBody>
          <a:bodyPr/>
          <a:lstStyle/>
          <a:p>
            <a:r>
              <a:rPr lang="zh-CN" altLang="en-US" smtClean="0"/>
              <a:t>单击此处编辑母版标题样式</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685800" y="1981200"/>
            <a:ext cx="7772400" cy="4114800"/>
          </a:xfrm>
        </p:spPr>
        <p:txBody>
          <a:bodyPr/>
          <a:lstStyle/>
          <a:p>
            <a:endParaRPr lang="zh-CN" altLang="en-US"/>
          </a:p>
        </p:txBody>
      </p:sp>
      <p:sp>
        <p:nvSpPr>
          <p:cNvPr id="4" name="日期占位符 3"/>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5" name="页脚占位符 4"/>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248400"/>
            <a:ext cx="1905000" cy="457200"/>
          </a:xfrm>
        </p:spPr>
        <p:txBody>
          <a:bodyPr/>
          <a:lstStyle>
            <a:lvl1pPr>
              <a:defRPr/>
            </a:lvl1pPr>
          </a:lstStyle>
          <a:p>
            <a:fld id="{26976695-E3D3-43FB-9CDA-B8713B7BBFDF}" type="slidenum">
              <a:rPr lang="en-US" altLang="zh-CN"/>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90500" y="0"/>
            <a:ext cx="77724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685800" y="1422400"/>
            <a:ext cx="3810000" cy="226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422400"/>
            <a:ext cx="3810000" cy="226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85800" y="3835400"/>
            <a:ext cx="3810000" cy="226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835400"/>
            <a:ext cx="3810000" cy="226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685800" y="6248400"/>
            <a:ext cx="1905000" cy="457200"/>
          </a:xfrm>
        </p:spPr>
        <p:txBody>
          <a:bodyPr/>
          <a:lstStyle>
            <a:lvl1pPr>
              <a:defRPr/>
            </a:lvl1pPr>
          </a:lstStyle>
          <a:p>
            <a:endParaRPr lang="en-US" altLang="en-US"/>
          </a:p>
        </p:txBody>
      </p:sp>
      <p:sp>
        <p:nvSpPr>
          <p:cNvPr id="8" name="页脚占位符 7"/>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9" name="灯片编号占位符 8"/>
          <p:cNvSpPr>
            <a:spLocks noGrp="1"/>
          </p:cNvSpPr>
          <p:nvPr>
            <p:ph type="sldNum" sz="quarter" idx="12"/>
          </p:nvPr>
        </p:nvSpPr>
        <p:spPr>
          <a:xfrm>
            <a:off x="6553200" y="6248400"/>
            <a:ext cx="1905000" cy="457200"/>
          </a:xfrm>
        </p:spPr>
        <p:txBody>
          <a:bodyPr/>
          <a:lstStyle>
            <a:lvl1pPr>
              <a:defRPr/>
            </a:lvl1pPr>
          </a:lstStyle>
          <a:p>
            <a:fld id="{EBFD19DD-0F91-40DD-AF5A-4AFF1FF60B67}" type="slidenum">
              <a:rPr lang="en-US" altLang="en-US"/>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2016/3/11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2016/3/11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2016/3/11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2016/3/11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2016/3/11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2016/3/11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2016/3/11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dengmh@pku.edu.c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1"/>
          <p:cNvSpPr>
            <a:spLocks noGrp="1"/>
          </p:cNvSpPr>
          <p:nvPr>
            <p:ph type="ctrTitle"/>
          </p:nvPr>
        </p:nvSpPr>
        <p:spPr/>
        <p:txBody>
          <a:bodyPr/>
          <a:lstStyle/>
          <a:p>
            <a:pPr eaLnBrk="1" hangingPunct="1"/>
            <a:r>
              <a:rPr lang="zh-CN" altLang="en-US" dirty="0" smtClean="0"/>
              <a:t>生物信息中的统计模型</a:t>
            </a:r>
          </a:p>
        </p:txBody>
      </p:sp>
      <p:sp>
        <p:nvSpPr>
          <p:cNvPr id="2051" name="副标题 2"/>
          <p:cNvSpPr>
            <a:spLocks noGrp="1"/>
          </p:cNvSpPr>
          <p:nvPr>
            <p:ph type="subTitle" idx="1"/>
          </p:nvPr>
        </p:nvSpPr>
        <p:spPr/>
        <p:txBody>
          <a:bodyPr/>
          <a:lstStyle/>
          <a:p>
            <a:pPr eaLnBrk="1" hangingPunct="1"/>
            <a:r>
              <a:rPr lang="en-US" altLang="zh-CN" dirty="0" smtClean="0"/>
              <a:t>2016</a:t>
            </a:r>
            <a:r>
              <a:rPr lang="zh-CN" altLang="en-US" dirty="0" smtClean="0"/>
              <a:t>年春</a:t>
            </a:r>
            <a:endParaRPr lang="en-US" altLang="zh-CN" dirty="0" smtClean="0"/>
          </a:p>
        </p:txBody>
      </p:sp>
      <p:sp>
        <p:nvSpPr>
          <p:cNvPr id="2" name="TextBox 1"/>
          <p:cNvSpPr txBox="1"/>
          <p:nvPr/>
        </p:nvSpPr>
        <p:spPr>
          <a:xfrm>
            <a:off x="14514" y="188594"/>
            <a:ext cx="6264696" cy="523220"/>
          </a:xfrm>
          <a:prstGeom prst="rect">
            <a:avLst/>
          </a:prstGeom>
          <a:noFill/>
        </p:spPr>
        <p:txBody>
          <a:bodyPr wrap="square" rtlCol="0">
            <a:spAutoFit/>
          </a:bodyPr>
          <a:lstStyle/>
          <a:p>
            <a:r>
              <a:rPr lang="zh-CN" altLang="en-US" sz="2800" b="1" dirty="0" smtClean="0"/>
              <a:t>生物信息中的统计模型 （</a:t>
            </a:r>
            <a:r>
              <a:rPr lang="en-US" altLang="zh-CN" sz="2800" b="1" dirty="0" smtClean="0"/>
              <a:t>2016</a:t>
            </a:r>
            <a:r>
              <a:rPr lang="zh-CN" altLang="en-US" sz="2800" b="1" dirty="0" smtClean="0"/>
              <a:t>年</a:t>
            </a:r>
            <a:r>
              <a:rPr lang="zh-CN" altLang="en-US" sz="2800" b="1" dirty="0" smtClean="0"/>
              <a:t>春）</a:t>
            </a:r>
            <a:endParaRPr lang="zh-CN" altLang="en-US" sz="2800" b="1" dirty="0"/>
          </a:p>
        </p:txBody>
      </p:sp>
    </p:spTree>
    <p:extLst>
      <p:ext uri="{BB962C8B-B14F-4D97-AF65-F5344CB8AC3E}">
        <p14:creationId xmlns:p14="http://schemas.microsoft.com/office/powerpoint/2010/main" xmlns="" val="39031178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Rectangle 4"/>
          <p:cNvSpPr>
            <a:spLocks noGrp="1" noRot="1" noChangeArrowheads="1"/>
          </p:cNvSpPr>
          <p:nvPr>
            <p:ph type="title"/>
          </p:nvPr>
        </p:nvSpPr>
        <p:spPr/>
        <p:txBody>
          <a:bodyPr/>
          <a:lstStyle/>
          <a:p>
            <a:pPr eaLnBrk="1" hangingPunct="1">
              <a:defRPr/>
            </a:pPr>
            <a:r>
              <a:rPr lang="en-US" smtClean="0"/>
              <a:t>Base Pairing</a:t>
            </a:r>
          </a:p>
        </p:txBody>
      </p:sp>
      <p:pic>
        <p:nvPicPr>
          <p:cNvPr id="26628" name="Picture 11" descr="0404"/>
          <p:cNvPicPr>
            <a:picLocks noGrp="1" noChangeAspect="1" noChangeArrowheads="1"/>
          </p:cNvPicPr>
          <p:nvPr>
            <p:ph sz="half" idx="2"/>
          </p:nvPr>
        </p:nvPicPr>
        <p:blipFill>
          <a:blip r:embed="rId2" cstate="print"/>
          <a:srcRect/>
          <a:stretch>
            <a:fillRect/>
          </a:stretch>
        </p:blipFill>
        <p:spPr>
          <a:xfrm>
            <a:off x="1752600" y="1295400"/>
            <a:ext cx="5181600" cy="5145088"/>
          </a:xfr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672480" y="296672"/>
            <a:ext cx="7809120" cy="1064272"/>
          </a:xfrm>
          <a:ln/>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Lst>
            </a:pPr>
            <a:r>
              <a:rPr lang="en-GB" altLang="zh-CN" dirty="0" smtClean="0">
                <a:ea typeface="宋体" charset="-122"/>
              </a:rPr>
              <a:t>Structure </a:t>
            </a:r>
            <a:r>
              <a:rPr lang="en-GB" altLang="zh-CN" dirty="0">
                <a:ea typeface="宋体" charset="-122"/>
              </a:rPr>
              <a:t>of DNA</a:t>
            </a:r>
          </a:p>
        </p:txBody>
      </p:sp>
      <p:pic>
        <p:nvPicPr>
          <p:cNvPr id="5122" name="Picture 2"/>
          <p:cNvPicPr>
            <a:picLocks noChangeAspect="1" noChangeArrowheads="1"/>
          </p:cNvPicPr>
          <p:nvPr/>
        </p:nvPicPr>
        <p:blipFill>
          <a:blip r:embed="rId3" cstate="print"/>
          <a:srcRect/>
          <a:stretch>
            <a:fillRect/>
          </a:stretch>
        </p:blipFill>
        <p:spPr bwMode="auto">
          <a:xfrm>
            <a:off x="875520" y="1244290"/>
            <a:ext cx="7626240" cy="4977163"/>
          </a:xfrm>
          <a:prstGeom prst="rect">
            <a:avLst/>
          </a:prstGeom>
          <a:noFill/>
          <a:ln w="9525">
            <a:noFill/>
            <a:round/>
            <a:headEnd/>
            <a:tailEnd/>
          </a:ln>
          <a:effec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Rot="1" noChangeArrowheads="1"/>
          </p:cNvSpPr>
          <p:nvPr>
            <p:ph type="title"/>
          </p:nvPr>
        </p:nvSpPr>
        <p:spPr/>
        <p:txBody>
          <a:bodyPr/>
          <a:lstStyle/>
          <a:p>
            <a:pPr eaLnBrk="1" hangingPunct="1">
              <a:defRPr/>
            </a:pPr>
            <a:r>
              <a:rPr lang="en-US" smtClean="0"/>
              <a:t>DNA Structure</a:t>
            </a:r>
          </a:p>
        </p:txBody>
      </p:sp>
      <p:pic>
        <p:nvPicPr>
          <p:cNvPr id="27652" name="Picture 4" descr="watsoncrick"/>
          <p:cNvPicPr>
            <a:picLocks noGrp="1" noChangeAspect="1" noChangeArrowheads="1"/>
          </p:cNvPicPr>
          <p:nvPr>
            <p:ph idx="1"/>
          </p:nvPr>
        </p:nvPicPr>
        <p:blipFill>
          <a:blip r:embed="rId2" cstate="print"/>
          <a:srcRect/>
          <a:stretch>
            <a:fillRect/>
          </a:stretch>
        </p:blipFill>
        <p:spPr>
          <a:xfrm>
            <a:off x="152400" y="1524000"/>
            <a:ext cx="4876800" cy="4619625"/>
          </a:xfrm>
          <a:noFill/>
        </p:spPr>
      </p:pic>
      <p:pic>
        <p:nvPicPr>
          <p:cNvPr id="27653" name="Picture 9" descr="nature"/>
          <p:cNvPicPr>
            <a:picLocks noChangeAspect="1" noChangeArrowheads="1"/>
          </p:cNvPicPr>
          <p:nvPr/>
        </p:nvPicPr>
        <p:blipFill>
          <a:blip r:embed="rId3" cstate="print"/>
          <a:srcRect/>
          <a:stretch>
            <a:fillRect/>
          </a:stretch>
        </p:blipFill>
        <p:spPr bwMode="auto">
          <a:xfrm>
            <a:off x="5334000" y="1524000"/>
            <a:ext cx="3581400" cy="4633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2" name="Rectangle 4"/>
          <p:cNvSpPr>
            <a:spLocks noGrp="1" noRot="1" noChangeArrowheads="1"/>
          </p:cNvSpPr>
          <p:nvPr>
            <p:ph type="title"/>
          </p:nvPr>
        </p:nvSpPr>
        <p:spPr/>
        <p:txBody>
          <a:bodyPr/>
          <a:lstStyle/>
          <a:p>
            <a:pPr eaLnBrk="1" hangingPunct="1">
              <a:defRPr/>
            </a:pPr>
            <a:r>
              <a:rPr lang="en-US" smtClean="0"/>
              <a:t>RNA</a:t>
            </a:r>
          </a:p>
        </p:txBody>
      </p:sp>
      <p:pic>
        <p:nvPicPr>
          <p:cNvPr id="28676" name="Picture 8" descr="RNA"/>
          <p:cNvPicPr>
            <a:picLocks noGrp="1" noChangeAspect="1" noChangeArrowheads="1"/>
          </p:cNvPicPr>
          <p:nvPr>
            <p:ph idx="1"/>
          </p:nvPr>
        </p:nvPicPr>
        <p:blipFill>
          <a:blip r:embed="rId2" cstate="print"/>
          <a:srcRect/>
          <a:stretch>
            <a:fillRect/>
          </a:stretch>
        </p:blipFill>
        <p:spPr>
          <a:xfrm>
            <a:off x="2057400" y="152400"/>
            <a:ext cx="6156325" cy="6248400"/>
          </a:xfr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rrowheads="1"/>
          </p:cNvSpPr>
          <p:nvPr>
            <p:ph type="title"/>
          </p:nvPr>
        </p:nvSpPr>
        <p:spPr/>
        <p:txBody>
          <a:bodyPr/>
          <a:lstStyle/>
          <a:p>
            <a:pPr eaLnBrk="1" hangingPunct="1">
              <a:defRPr/>
            </a:pPr>
            <a:r>
              <a:rPr lang="en-US" dirty="0" smtClean="0"/>
              <a:t>RNA</a:t>
            </a:r>
          </a:p>
        </p:txBody>
      </p:sp>
      <p:sp>
        <p:nvSpPr>
          <p:cNvPr id="71683" name="Rectangle 3"/>
          <p:cNvSpPr>
            <a:spLocks noGrp="1" noRot="1" noChangeArrowheads="1"/>
          </p:cNvSpPr>
          <p:nvPr>
            <p:ph type="body" idx="1"/>
          </p:nvPr>
        </p:nvSpPr>
        <p:spPr>
          <a:xfrm>
            <a:off x="228600" y="1447800"/>
            <a:ext cx="8540750" cy="4800600"/>
          </a:xfrm>
        </p:spPr>
        <p:txBody>
          <a:bodyPr/>
          <a:lstStyle/>
          <a:p>
            <a:pPr>
              <a:defRPr/>
            </a:pPr>
            <a:r>
              <a:rPr lang="en-US" sz="3600" dirty="0" smtClean="0"/>
              <a:t>Ribonucleic acid (</a:t>
            </a:r>
            <a:r>
              <a:rPr lang="zh-CN" altLang="en-US" sz="3600" dirty="0" smtClean="0"/>
              <a:t>核糖核酸</a:t>
            </a:r>
            <a:r>
              <a:rPr lang="en-US" sz="3600" dirty="0" smtClean="0"/>
              <a:t>)</a:t>
            </a:r>
          </a:p>
          <a:p>
            <a:pPr lvl="1" eaLnBrk="1" hangingPunct="1">
              <a:defRPr/>
            </a:pPr>
            <a:r>
              <a:rPr lang="en-US" sz="3200" dirty="0" smtClean="0"/>
              <a:t>mRNA	: </a:t>
            </a:r>
            <a:r>
              <a:rPr lang="en-US" sz="2800" dirty="0" smtClean="0"/>
              <a:t>Messenger RNAs, code for proteins</a:t>
            </a:r>
          </a:p>
          <a:p>
            <a:pPr lvl="1" eaLnBrk="1" hangingPunct="1">
              <a:defRPr/>
            </a:pPr>
            <a:r>
              <a:rPr lang="en-US" sz="3200" dirty="0" err="1" smtClean="0"/>
              <a:t>rRNA</a:t>
            </a:r>
            <a:r>
              <a:rPr lang="en-US" sz="3200" dirty="0" smtClean="0"/>
              <a:t>: </a:t>
            </a:r>
            <a:r>
              <a:rPr lang="en-US" sz="2800" dirty="0" smtClean="0"/>
              <a:t>Ribosomal RNAs, form the basic structure of the ribosome and catalyze protein synthesis. </a:t>
            </a:r>
          </a:p>
          <a:p>
            <a:pPr lvl="1" eaLnBrk="1" hangingPunct="1">
              <a:defRPr/>
            </a:pPr>
            <a:r>
              <a:rPr lang="en-US" sz="3200" dirty="0" err="1" smtClean="0"/>
              <a:t>tRNA</a:t>
            </a:r>
            <a:r>
              <a:rPr lang="en-US" sz="3200" dirty="0" smtClean="0"/>
              <a:t>: </a:t>
            </a:r>
            <a:r>
              <a:rPr lang="en-US" sz="2800" dirty="0" smtClean="0"/>
              <a:t>Transfer RNAs, central to protein synthesis as adaptors between mRNA and amino acids.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4" name="Rectangle 4"/>
          <p:cNvSpPr>
            <a:spLocks noGrp="1" noRot="1" noChangeArrowheads="1"/>
          </p:cNvSpPr>
          <p:nvPr>
            <p:ph type="title"/>
          </p:nvPr>
        </p:nvSpPr>
        <p:spPr/>
        <p:txBody>
          <a:bodyPr/>
          <a:lstStyle/>
          <a:p>
            <a:pPr eaLnBrk="1" hangingPunct="1">
              <a:defRPr/>
            </a:pPr>
            <a:r>
              <a:rPr lang="en-US" smtClean="0"/>
              <a:t>mRNA and tRNA</a:t>
            </a:r>
          </a:p>
        </p:txBody>
      </p:sp>
      <p:pic>
        <p:nvPicPr>
          <p:cNvPr id="30724" name="Picture 5" descr="mRNA"/>
          <p:cNvPicPr>
            <a:picLocks noGrp="1" noChangeAspect="1" noChangeArrowheads="1"/>
          </p:cNvPicPr>
          <p:nvPr>
            <p:ph sz="half" idx="1"/>
          </p:nvPr>
        </p:nvPicPr>
        <p:blipFill>
          <a:blip r:embed="rId2" cstate="print"/>
          <a:srcRect/>
          <a:stretch>
            <a:fillRect/>
          </a:stretch>
        </p:blipFill>
        <p:spPr>
          <a:xfrm>
            <a:off x="539552" y="2276872"/>
            <a:ext cx="4191000" cy="2514600"/>
          </a:xfrm>
          <a:noFill/>
        </p:spPr>
      </p:pic>
      <p:pic>
        <p:nvPicPr>
          <p:cNvPr id="30725" name="Picture 7" descr="tRNA"/>
          <p:cNvPicPr>
            <a:picLocks noGrp="1" noChangeAspect="1" noChangeArrowheads="1"/>
          </p:cNvPicPr>
          <p:nvPr>
            <p:ph sz="half" idx="2"/>
          </p:nvPr>
        </p:nvPicPr>
        <p:blipFill>
          <a:blip r:embed="rId3" cstate="print"/>
          <a:srcRect/>
          <a:stretch>
            <a:fillRect/>
          </a:stretch>
        </p:blipFill>
        <p:spPr>
          <a:xfrm>
            <a:off x="4648200" y="2276872"/>
            <a:ext cx="4495800" cy="2486025"/>
          </a:xfrm>
          <a:noFill/>
        </p:spPr>
      </p:pic>
      <p:sp>
        <p:nvSpPr>
          <p:cNvPr id="7" name="TextBox 6"/>
          <p:cNvSpPr txBox="1"/>
          <p:nvPr/>
        </p:nvSpPr>
        <p:spPr>
          <a:xfrm>
            <a:off x="1907704" y="5445224"/>
            <a:ext cx="2520280" cy="584775"/>
          </a:xfrm>
          <a:prstGeom prst="rect">
            <a:avLst/>
          </a:prstGeom>
          <a:noFill/>
        </p:spPr>
        <p:txBody>
          <a:bodyPr wrap="square" rtlCol="0">
            <a:spAutoFit/>
          </a:bodyPr>
          <a:lstStyle/>
          <a:p>
            <a:r>
              <a:rPr lang="en-US" altLang="zh-CN" sz="3200" dirty="0" smtClean="0"/>
              <a:t>Transcription</a:t>
            </a:r>
            <a:endParaRPr lang="zh-CN" altLang="en-US" sz="3200" dirty="0"/>
          </a:p>
        </p:txBody>
      </p:sp>
      <p:sp>
        <p:nvSpPr>
          <p:cNvPr id="8" name="TextBox 7"/>
          <p:cNvSpPr txBox="1"/>
          <p:nvPr/>
        </p:nvSpPr>
        <p:spPr>
          <a:xfrm>
            <a:off x="5940152" y="5517232"/>
            <a:ext cx="2232248" cy="584775"/>
          </a:xfrm>
          <a:prstGeom prst="rect">
            <a:avLst/>
          </a:prstGeom>
          <a:noFill/>
        </p:spPr>
        <p:txBody>
          <a:bodyPr wrap="square" rtlCol="0">
            <a:spAutoFit/>
          </a:bodyPr>
          <a:lstStyle/>
          <a:p>
            <a:r>
              <a:rPr lang="en-US" altLang="zh-CN" sz="3200" dirty="0" smtClean="0"/>
              <a:t>Translation</a:t>
            </a:r>
            <a:endParaRPr lang="zh-CN" altLang="en-US" sz="32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rrowheads="1"/>
          </p:cNvSpPr>
          <p:nvPr>
            <p:ph type="title"/>
          </p:nvPr>
        </p:nvSpPr>
        <p:spPr/>
        <p:txBody>
          <a:bodyPr/>
          <a:lstStyle/>
          <a:p>
            <a:pPr eaLnBrk="1" hangingPunct="1">
              <a:defRPr/>
            </a:pPr>
            <a:r>
              <a:rPr lang="en-US" smtClean="0"/>
              <a:t>Proteins</a:t>
            </a:r>
          </a:p>
        </p:txBody>
      </p:sp>
      <p:sp>
        <p:nvSpPr>
          <p:cNvPr id="65539" name="Rectangle 3"/>
          <p:cNvSpPr>
            <a:spLocks noGrp="1" noRot="1" noChangeArrowheads="1"/>
          </p:cNvSpPr>
          <p:nvPr>
            <p:ph type="body" idx="1"/>
          </p:nvPr>
        </p:nvSpPr>
        <p:spPr>
          <a:xfrm>
            <a:off x="301625" y="1676400"/>
            <a:ext cx="8540750" cy="4114800"/>
          </a:xfrm>
        </p:spPr>
        <p:txBody>
          <a:bodyPr/>
          <a:lstStyle/>
          <a:p>
            <a:pPr eaLnBrk="1" hangingPunct="1">
              <a:buFont typeface="Wingdings" pitchFamily="2" charset="2"/>
              <a:buNone/>
              <a:defRPr/>
            </a:pPr>
            <a:r>
              <a:rPr lang="en-US" dirty="0" smtClean="0"/>
              <a:t>	Main building blocks and functional molecules, take up ~20% of eukaryotic cell’s weight.</a:t>
            </a:r>
          </a:p>
          <a:p>
            <a:pPr lvl="1" eaLnBrk="1" hangingPunct="1">
              <a:defRPr/>
            </a:pPr>
            <a:r>
              <a:rPr lang="en-US" dirty="0" smtClean="0"/>
              <a:t>Structural proteins</a:t>
            </a:r>
          </a:p>
          <a:p>
            <a:pPr lvl="1" eaLnBrk="1" hangingPunct="1">
              <a:defRPr/>
            </a:pPr>
            <a:r>
              <a:rPr lang="en-US" dirty="0" smtClean="0"/>
              <a:t>Enzymes</a:t>
            </a:r>
          </a:p>
          <a:p>
            <a:pPr lvl="1" eaLnBrk="1" hangingPunct="1">
              <a:defRPr/>
            </a:pPr>
            <a:r>
              <a:rPr lang="en-US" dirty="0" smtClean="0"/>
              <a:t>Antibodies</a:t>
            </a:r>
          </a:p>
          <a:p>
            <a:pPr lvl="1" eaLnBrk="1" hangingPunct="1">
              <a:defRPr/>
            </a:pPr>
            <a:r>
              <a:rPr lang="en-US" dirty="0" err="1" smtClean="0"/>
              <a:t>Transmembrane</a:t>
            </a:r>
            <a:r>
              <a:rPr lang="en-US" dirty="0" smtClean="0"/>
              <a:t> proteins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4"/>
          <p:cNvSpPr>
            <a:spLocks noGrp="1" noRot="1" noChangeArrowheads="1"/>
          </p:cNvSpPr>
          <p:nvPr>
            <p:ph type="title"/>
          </p:nvPr>
        </p:nvSpPr>
        <p:spPr/>
        <p:txBody>
          <a:bodyPr/>
          <a:lstStyle/>
          <a:p>
            <a:pPr eaLnBrk="1" hangingPunct="1">
              <a:defRPr/>
            </a:pPr>
            <a:r>
              <a:rPr lang="en-US" smtClean="0"/>
              <a:t>Genetic Code</a:t>
            </a:r>
          </a:p>
        </p:txBody>
      </p:sp>
      <p:pic>
        <p:nvPicPr>
          <p:cNvPr id="44036" name="Picture 5" descr="codon"/>
          <p:cNvPicPr>
            <a:picLocks noGrp="1" noChangeAspect="1" noChangeArrowheads="1"/>
          </p:cNvPicPr>
          <p:nvPr>
            <p:ph idx="1"/>
          </p:nvPr>
        </p:nvPicPr>
        <p:blipFill>
          <a:blip r:embed="rId2" cstate="print"/>
          <a:srcRect/>
          <a:stretch>
            <a:fillRect/>
          </a:stretch>
        </p:blipFill>
        <p:spPr>
          <a:xfrm>
            <a:off x="762000" y="1295400"/>
            <a:ext cx="7489825" cy="5022850"/>
          </a:xfrm>
          <a:noFill/>
        </p:spPr>
      </p:pic>
      <p:sp>
        <p:nvSpPr>
          <p:cNvPr id="44037" name="Text Box 7"/>
          <p:cNvSpPr txBox="1">
            <a:spLocks noChangeArrowheads="1"/>
          </p:cNvSpPr>
          <p:nvPr/>
        </p:nvSpPr>
        <p:spPr bwMode="auto">
          <a:xfrm>
            <a:off x="5181600" y="5943600"/>
            <a:ext cx="3035300" cy="396875"/>
          </a:xfrm>
          <a:prstGeom prst="rect">
            <a:avLst/>
          </a:prstGeom>
          <a:noFill/>
          <a:ln w="9525">
            <a:noFill/>
            <a:miter lim="800000"/>
            <a:headEnd/>
            <a:tailEnd/>
          </a:ln>
        </p:spPr>
        <p:txBody>
          <a:bodyPr wrap="none">
            <a:spAutoFit/>
          </a:bodyPr>
          <a:lstStyle/>
          <a:p>
            <a:r>
              <a:rPr lang="en-US" altLang="zh-CN" sz="2000">
                <a:solidFill>
                  <a:schemeClr val="bg1"/>
                </a:solidFill>
                <a:ea typeface="宋体" charset="-122"/>
              </a:rPr>
              <a:t>Marshall Nirenberg, 1966</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BAE8E0C6-EDD1-495B-8383-D26C83FC3E2B}" type="slidenum">
              <a:rPr lang="en-US" altLang="zh-CN"/>
              <a:pPr/>
              <a:t>18</a:t>
            </a:fld>
            <a:endParaRPr lang="en-US" altLang="zh-CN"/>
          </a:p>
        </p:txBody>
      </p:sp>
      <p:sp>
        <p:nvSpPr>
          <p:cNvPr id="110594" name="Rectangle 2"/>
          <p:cNvSpPr>
            <a:spLocks noGrp="1" noRot="1" noChangeArrowheads="1"/>
          </p:cNvSpPr>
          <p:nvPr>
            <p:ph type="title"/>
          </p:nvPr>
        </p:nvSpPr>
        <p:spPr/>
        <p:txBody>
          <a:bodyPr/>
          <a:lstStyle/>
          <a:p>
            <a:pPr eaLnBrk="1" hangingPunct="1">
              <a:defRPr/>
            </a:pPr>
            <a:r>
              <a:rPr lang="en-US" smtClean="0"/>
              <a:t>Amino Acids</a:t>
            </a:r>
          </a:p>
        </p:txBody>
      </p:sp>
      <p:pic>
        <p:nvPicPr>
          <p:cNvPr id="22532" name="Picture 4" descr="amino"/>
          <p:cNvPicPr>
            <a:picLocks noGrp="1" noChangeAspect="1" noChangeArrowheads="1"/>
          </p:cNvPicPr>
          <p:nvPr>
            <p:ph idx="1"/>
          </p:nvPr>
        </p:nvPicPr>
        <p:blipFill>
          <a:blip r:embed="rId2" cstate="print"/>
          <a:srcRect/>
          <a:stretch>
            <a:fillRect/>
          </a:stretch>
        </p:blipFill>
        <p:spPr>
          <a:xfrm>
            <a:off x="3352800" y="1219200"/>
            <a:ext cx="5662613" cy="5087938"/>
          </a:xfrm>
          <a:noFill/>
        </p:spPr>
      </p:pic>
      <p:sp>
        <p:nvSpPr>
          <p:cNvPr id="22533" name="Text Box 6"/>
          <p:cNvSpPr txBox="1">
            <a:spLocks noChangeArrowheads="1"/>
          </p:cNvSpPr>
          <p:nvPr/>
        </p:nvSpPr>
        <p:spPr bwMode="auto">
          <a:xfrm>
            <a:off x="152400" y="1524000"/>
            <a:ext cx="3276600" cy="3113088"/>
          </a:xfrm>
          <a:prstGeom prst="rect">
            <a:avLst/>
          </a:prstGeom>
          <a:noFill/>
          <a:ln w="9525">
            <a:noFill/>
            <a:miter lim="800000"/>
            <a:headEnd/>
            <a:tailEnd/>
          </a:ln>
        </p:spPr>
        <p:txBody>
          <a:bodyPr>
            <a:spAutoFit/>
          </a:bodyPr>
          <a:lstStyle/>
          <a:p>
            <a:r>
              <a:rPr lang="en-US" altLang="zh-CN" dirty="0">
                <a:ea typeface="宋体" charset="-122"/>
              </a:rPr>
              <a:t>Amino Acids are compounds </a:t>
            </a:r>
          </a:p>
          <a:p>
            <a:r>
              <a:rPr lang="en-US" altLang="zh-CN" dirty="0">
                <a:ea typeface="宋体" charset="-122"/>
              </a:rPr>
              <a:t>that contain both an amino </a:t>
            </a:r>
          </a:p>
          <a:p>
            <a:r>
              <a:rPr lang="en-US" altLang="zh-CN" dirty="0">
                <a:ea typeface="宋体" charset="-122"/>
              </a:rPr>
              <a:t>group (-NH3+) and a </a:t>
            </a:r>
            <a:r>
              <a:rPr lang="en-US" altLang="zh-CN" dirty="0" err="1">
                <a:ea typeface="宋体" charset="-122"/>
              </a:rPr>
              <a:t>carboxy</a:t>
            </a:r>
            <a:r>
              <a:rPr lang="en-US" altLang="zh-CN" dirty="0">
                <a:ea typeface="宋体" charset="-122"/>
              </a:rPr>
              <a:t> </a:t>
            </a:r>
          </a:p>
          <a:p>
            <a:r>
              <a:rPr lang="en-US" altLang="zh-CN" dirty="0">
                <a:ea typeface="宋体" charset="-122"/>
              </a:rPr>
              <a:t>acid group (-COO-). 19 of the </a:t>
            </a:r>
          </a:p>
          <a:p>
            <a:r>
              <a:rPr lang="en-US" altLang="zh-CN" dirty="0">
                <a:ea typeface="宋体" charset="-122"/>
              </a:rPr>
              <a:t>20 amino acids fit this rule, </a:t>
            </a:r>
          </a:p>
          <a:p>
            <a:r>
              <a:rPr lang="en-US" altLang="zh-CN" dirty="0">
                <a:ea typeface="宋体" charset="-122"/>
              </a:rPr>
              <a:t>and in addition, have a single carbon atom between these </a:t>
            </a:r>
          </a:p>
          <a:p>
            <a:r>
              <a:rPr lang="en-US" altLang="zh-CN" dirty="0">
                <a:ea typeface="宋体" charset="-122"/>
              </a:rPr>
              <a:t>two groups, and a variable extension off this carbon </a:t>
            </a:r>
          </a:p>
          <a:p>
            <a:r>
              <a:rPr lang="en-US" altLang="zh-CN" dirty="0">
                <a:ea typeface="宋体" charset="-122"/>
              </a:rPr>
              <a:t>atom. The exception is </a:t>
            </a:r>
          </a:p>
          <a:p>
            <a:r>
              <a:rPr lang="en-US" altLang="zh-CN" dirty="0" err="1">
                <a:ea typeface="宋体" charset="-122"/>
              </a:rPr>
              <a:t>proline</a:t>
            </a:r>
            <a:r>
              <a:rPr lang="en-US" altLang="zh-CN" dirty="0">
                <a:ea typeface="宋体" charset="-122"/>
              </a:rPr>
              <a:t>.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rrowheads="1"/>
          </p:cNvSpPr>
          <p:nvPr>
            <p:ph type="title"/>
          </p:nvPr>
        </p:nvSpPr>
        <p:spPr/>
        <p:txBody>
          <a:bodyPr/>
          <a:lstStyle/>
          <a:p>
            <a:pPr eaLnBrk="1" hangingPunct="1">
              <a:defRPr/>
            </a:pPr>
            <a:r>
              <a:rPr lang="en-US" smtClean="0"/>
              <a:t>Protein Structure</a:t>
            </a:r>
          </a:p>
        </p:txBody>
      </p:sp>
      <p:pic>
        <p:nvPicPr>
          <p:cNvPr id="23556" name="Picture 4" descr="structure"/>
          <p:cNvPicPr>
            <a:picLocks noGrp="1" noChangeAspect="1" noChangeArrowheads="1"/>
          </p:cNvPicPr>
          <p:nvPr>
            <p:ph idx="1"/>
          </p:nvPr>
        </p:nvPicPr>
        <p:blipFill>
          <a:blip r:embed="rId2" cstate="print"/>
          <a:srcRect/>
          <a:stretch>
            <a:fillRect/>
          </a:stretch>
        </p:blipFill>
        <p:spPr>
          <a:xfrm>
            <a:off x="1371600" y="1600200"/>
            <a:ext cx="6248400" cy="4686300"/>
          </a:xfr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p:cNvSpPr>
          <p:nvPr>
            <p:ph type="title"/>
          </p:nvPr>
        </p:nvSpPr>
        <p:spPr/>
        <p:txBody>
          <a:bodyPr/>
          <a:lstStyle/>
          <a:p>
            <a:pPr eaLnBrk="1" hangingPunct="1"/>
            <a:r>
              <a:rPr lang="zh-CN" altLang="en-US" smtClean="0"/>
              <a:t>有关信息</a:t>
            </a:r>
          </a:p>
        </p:txBody>
      </p:sp>
      <p:sp>
        <p:nvSpPr>
          <p:cNvPr id="3075" name="内容占位符 2"/>
          <p:cNvSpPr>
            <a:spLocks noGrp="1"/>
          </p:cNvSpPr>
          <p:nvPr>
            <p:ph idx="1"/>
          </p:nvPr>
        </p:nvSpPr>
        <p:spPr/>
        <p:txBody>
          <a:bodyPr>
            <a:normAutofit/>
          </a:bodyPr>
          <a:lstStyle/>
          <a:p>
            <a:pPr eaLnBrk="1" hangingPunct="1"/>
            <a:r>
              <a:rPr lang="zh-CN" altLang="en-US" dirty="0" smtClean="0"/>
              <a:t>邓明华</a:t>
            </a:r>
            <a:endParaRPr lang="en-US" altLang="zh-CN" dirty="0" smtClean="0"/>
          </a:p>
          <a:p>
            <a:pPr lvl="1" eaLnBrk="1" hangingPunct="1"/>
            <a:r>
              <a:rPr lang="en-US" altLang="zh-CN" dirty="0" smtClean="0"/>
              <a:t>Email: </a:t>
            </a:r>
            <a:r>
              <a:rPr lang="en-US" altLang="zh-CN" dirty="0" smtClean="0">
                <a:hlinkClick r:id="rId2"/>
              </a:rPr>
              <a:t>dengmh@pku.edu.cn</a:t>
            </a:r>
            <a:endParaRPr lang="en-US" altLang="zh-CN" dirty="0" smtClean="0"/>
          </a:p>
          <a:p>
            <a:pPr lvl="1" eaLnBrk="1" hangingPunct="1"/>
            <a:r>
              <a:rPr lang="en-US" altLang="zh-CN" dirty="0" smtClean="0"/>
              <a:t>Office: </a:t>
            </a:r>
            <a:r>
              <a:rPr lang="zh-CN" altLang="en-US" dirty="0" smtClean="0"/>
              <a:t>北京大学理科一号楼</a:t>
            </a:r>
            <a:r>
              <a:rPr lang="en-US" altLang="zh-CN" dirty="0" smtClean="0"/>
              <a:t>1579E</a:t>
            </a:r>
          </a:p>
          <a:p>
            <a:pPr lvl="1" eaLnBrk="1" hangingPunct="1"/>
            <a:r>
              <a:rPr lang="en-US" altLang="zh-CN" dirty="0" smtClean="0"/>
              <a:t>Phone: 62767562, 13522856599</a:t>
            </a:r>
          </a:p>
          <a:p>
            <a:pPr lvl="1" eaLnBrk="1" hangingPunct="1"/>
            <a:endParaRPr lang="en-US" altLang="zh-CN" dirty="0" smtClean="0"/>
          </a:p>
          <a:p>
            <a:pPr eaLnBrk="1" hangingPunct="1"/>
            <a:r>
              <a:rPr lang="zh-CN" altLang="en-US" dirty="0" smtClean="0"/>
              <a:t>课程网页</a:t>
            </a:r>
            <a:endParaRPr lang="en-US" altLang="zh-CN" dirty="0" smtClean="0"/>
          </a:p>
          <a:p>
            <a:pPr eaLnBrk="1" hangingPunct="1"/>
            <a:endParaRPr lang="en-US" altLang="zh-CN" dirty="0" smtClean="0"/>
          </a:p>
          <a:p>
            <a:pPr eaLnBrk="1" hangingPunct="1"/>
            <a:endParaRPr lang="en-US" altLang="zh-CN" dirty="0" smtClean="0"/>
          </a:p>
          <a:p>
            <a:pPr eaLnBrk="1" hangingPunct="1"/>
            <a:endParaRPr lang="zh-CN" altLang="en-US" dirty="0" smtClean="0"/>
          </a:p>
        </p:txBody>
      </p:sp>
    </p:spTree>
    <p:extLst>
      <p:ext uri="{BB962C8B-B14F-4D97-AF65-F5344CB8AC3E}">
        <p14:creationId xmlns:p14="http://schemas.microsoft.com/office/powerpoint/2010/main" xmlns="" val="5711030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The Central Dogma</a:t>
            </a:r>
            <a:endParaRPr lang="zh-CN" altLang="en-US" dirty="0"/>
          </a:p>
        </p:txBody>
      </p:sp>
      <p:pic>
        <p:nvPicPr>
          <p:cNvPr id="4" name="Picture 4" descr="synthesis"/>
          <p:cNvPicPr>
            <a:picLocks noGrp="1" noChangeAspect="1" noChangeArrowheads="1"/>
          </p:cNvPicPr>
          <p:nvPr>
            <p:ph idx="1"/>
          </p:nvPr>
        </p:nvPicPr>
        <p:blipFill>
          <a:blip r:embed="rId2" cstate="print"/>
          <a:srcRect/>
          <a:stretch>
            <a:fillRect/>
          </a:stretch>
        </p:blipFill>
        <p:spPr>
          <a:xfrm>
            <a:off x="2143108" y="1571612"/>
            <a:ext cx="4556060" cy="4660626"/>
          </a:xfrm>
          <a:noFill/>
        </p:spPr>
      </p:pic>
      <p:sp>
        <p:nvSpPr>
          <p:cNvPr id="5" name="矩形 4"/>
          <p:cNvSpPr/>
          <p:nvPr/>
        </p:nvSpPr>
        <p:spPr>
          <a:xfrm>
            <a:off x="3500430" y="1214422"/>
            <a:ext cx="2114874" cy="369332"/>
          </a:xfrm>
          <a:prstGeom prst="rect">
            <a:avLst/>
          </a:prstGeom>
        </p:spPr>
        <p:txBody>
          <a:bodyPr wrap="none">
            <a:spAutoFit/>
          </a:bodyPr>
          <a:lstStyle/>
          <a:p>
            <a:r>
              <a:rPr lang="en-US" altLang="zh-CN" dirty="0" err="1" smtClean="0">
                <a:ea typeface="宋体" charset="-122"/>
              </a:rPr>
              <a:t>DNA</a:t>
            </a:r>
            <a:r>
              <a:rPr lang="en-US" altLang="zh-CN" dirty="0" err="1" smtClean="0">
                <a:ea typeface="宋体" charset="-122"/>
                <a:cs typeface="Arial" charset="0"/>
              </a:rPr>
              <a:t>→RNA→Protein</a:t>
            </a:r>
            <a:endParaRPr lang="en-US" altLang="zh-CN" dirty="0">
              <a:ea typeface="宋体" charset="-122"/>
              <a:cs typeface="Arial"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title"/>
          </p:nvPr>
        </p:nvSpPr>
        <p:spPr>
          <a:xfrm>
            <a:off x="571472" y="142852"/>
            <a:ext cx="7772400" cy="533400"/>
          </a:xfrm>
        </p:spPr>
        <p:txBody>
          <a:bodyPr>
            <a:noAutofit/>
          </a:bodyPr>
          <a:lstStyle/>
          <a:p>
            <a:r>
              <a:rPr lang="pt-BR" sz="3600" dirty="0">
                <a:solidFill>
                  <a:schemeClr val="tx1"/>
                </a:solidFill>
              </a:rPr>
              <a:t>Prokaryotic </a:t>
            </a:r>
            <a:r>
              <a:rPr lang="pt-BR" sz="3600" dirty="0" smtClean="0">
                <a:solidFill>
                  <a:schemeClr val="tx1"/>
                </a:solidFill>
              </a:rPr>
              <a:t>Genes</a:t>
            </a:r>
            <a:endParaRPr lang="en-US" altLang="zh-CN" sz="3600" dirty="0">
              <a:solidFill>
                <a:schemeClr val="tx1"/>
              </a:solidFill>
              <a:ea typeface="宋体" charset="-122"/>
            </a:endParaRPr>
          </a:p>
        </p:txBody>
      </p:sp>
      <p:sp>
        <p:nvSpPr>
          <p:cNvPr id="14342" name="Rectangle 6"/>
          <p:cNvSpPr>
            <a:spLocks noChangeArrowheads="1"/>
          </p:cNvSpPr>
          <p:nvPr/>
        </p:nvSpPr>
        <p:spPr bwMode="auto">
          <a:xfrm>
            <a:off x="609600" y="1905000"/>
            <a:ext cx="7010400" cy="152400"/>
          </a:xfrm>
          <a:prstGeom prst="rect">
            <a:avLst/>
          </a:prstGeom>
          <a:solidFill>
            <a:srgbClr val="006600"/>
          </a:solidFill>
          <a:ln w="9525">
            <a:solidFill>
              <a:schemeClr val="tx1"/>
            </a:solidFill>
            <a:miter lim="800000"/>
            <a:headEnd/>
            <a:tailEnd/>
          </a:ln>
          <a:effectLst/>
        </p:spPr>
        <p:txBody>
          <a:bodyPr wrap="none" anchor="ctr"/>
          <a:lstStyle/>
          <a:p>
            <a:endParaRPr lang="zh-CN" altLang="en-US"/>
          </a:p>
        </p:txBody>
      </p:sp>
      <p:sp>
        <p:nvSpPr>
          <p:cNvPr id="14343" name="Rectangle 7"/>
          <p:cNvSpPr>
            <a:spLocks noChangeArrowheads="1"/>
          </p:cNvSpPr>
          <p:nvPr/>
        </p:nvSpPr>
        <p:spPr bwMode="auto">
          <a:xfrm>
            <a:off x="609600" y="1905000"/>
            <a:ext cx="1066800" cy="152400"/>
          </a:xfrm>
          <a:prstGeom prst="rect">
            <a:avLst/>
          </a:prstGeom>
          <a:solidFill>
            <a:schemeClr val="accent2"/>
          </a:solidFill>
          <a:ln w="9525">
            <a:solidFill>
              <a:schemeClr val="tx1"/>
            </a:solidFill>
            <a:miter lim="800000"/>
            <a:headEnd/>
            <a:tailEnd/>
          </a:ln>
          <a:effectLst/>
        </p:spPr>
        <p:txBody>
          <a:bodyPr wrap="none" anchor="ctr"/>
          <a:lstStyle/>
          <a:p>
            <a:endParaRPr lang="zh-CN" altLang="en-US"/>
          </a:p>
        </p:txBody>
      </p:sp>
      <p:sp>
        <p:nvSpPr>
          <p:cNvPr id="14344" name="Text Box 8"/>
          <p:cNvSpPr txBox="1">
            <a:spLocks noChangeArrowheads="1"/>
          </p:cNvSpPr>
          <p:nvPr/>
        </p:nvSpPr>
        <p:spPr bwMode="auto">
          <a:xfrm>
            <a:off x="7543800" y="1524000"/>
            <a:ext cx="1981200" cy="336550"/>
          </a:xfrm>
          <a:prstGeom prst="rect">
            <a:avLst/>
          </a:prstGeom>
          <a:noFill/>
          <a:ln w="9525">
            <a:noFill/>
            <a:miter lim="800000"/>
            <a:headEnd/>
            <a:tailEnd/>
          </a:ln>
          <a:effectLst/>
        </p:spPr>
        <p:txBody>
          <a:bodyPr>
            <a:spAutoFit/>
          </a:bodyPr>
          <a:lstStyle/>
          <a:p>
            <a:pPr algn="l">
              <a:spcBef>
                <a:spcPct val="50000"/>
              </a:spcBef>
            </a:pPr>
            <a:r>
              <a:rPr lang="pt-BR" sz="1600">
                <a:solidFill>
                  <a:srgbClr val="33CCFF"/>
                </a:solidFill>
              </a:rPr>
              <a:t>Downstream (3’)</a:t>
            </a:r>
            <a:endParaRPr lang="en-US" altLang="zh-CN" sz="1600">
              <a:solidFill>
                <a:srgbClr val="33CCFF"/>
              </a:solidFill>
              <a:ea typeface="宋体" charset="-122"/>
            </a:endParaRPr>
          </a:p>
        </p:txBody>
      </p:sp>
      <p:sp>
        <p:nvSpPr>
          <p:cNvPr id="14345" name="Text Box 9"/>
          <p:cNvSpPr txBox="1">
            <a:spLocks noChangeArrowheads="1"/>
          </p:cNvSpPr>
          <p:nvPr/>
        </p:nvSpPr>
        <p:spPr bwMode="auto">
          <a:xfrm>
            <a:off x="609600" y="990600"/>
            <a:ext cx="6477000" cy="457200"/>
          </a:xfrm>
          <a:prstGeom prst="rect">
            <a:avLst/>
          </a:prstGeom>
          <a:noFill/>
          <a:ln w="9525">
            <a:noFill/>
            <a:miter lim="800000"/>
            <a:headEnd/>
            <a:tailEnd/>
          </a:ln>
          <a:effectLst/>
        </p:spPr>
        <p:txBody>
          <a:bodyPr>
            <a:spAutoFit/>
          </a:bodyPr>
          <a:lstStyle/>
          <a:p>
            <a:pPr algn="l">
              <a:spcBef>
                <a:spcPct val="50000"/>
              </a:spcBef>
            </a:pPr>
            <a:r>
              <a:rPr lang="pt-BR"/>
              <a:t>Prokaryotes (intronless protein coding genes)</a:t>
            </a:r>
            <a:endParaRPr lang="en-US" altLang="zh-CN">
              <a:ea typeface="宋体" charset="-122"/>
            </a:endParaRPr>
          </a:p>
        </p:txBody>
      </p:sp>
      <p:sp>
        <p:nvSpPr>
          <p:cNvPr id="14346" name="Text Box 10"/>
          <p:cNvSpPr txBox="1">
            <a:spLocks noChangeArrowheads="1"/>
          </p:cNvSpPr>
          <p:nvPr/>
        </p:nvSpPr>
        <p:spPr bwMode="auto">
          <a:xfrm>
            <a:off x="762000" y="1524000"/>
            <a:ext cx="1295400" cy="336550"/>
          </a:xfrm>
          <a:prstGeom prst="rect">
            <a:avLst/>
          </a:prstGeom>
          <a:noFill/>
          <a:ln w="9525">
            <a:noFill/>
            <a:miter lim="800000"/>
            <a:headEnd/>
            <a:tailEnd/>
          </a:ln>
          <a:effectLst/>
        </p:spPr>
        <p:txBody>
          <a:bodyPr>
            <a:spAutoFit/>
          </a:bodyPr>
          <a:lstStyle/>
          <a:p>
            <a:pPr algn="l">
              <a:spcBef>
                <a:spcPct val="50000"/>
              </a:spcBef>
            </a:pPr>
            <a:r>
              <a:rPr lang="pt-BR" sz="1600">
                <a:solidFill>
                  <a:schemeClr val="accent2"/>
                </a:solidFill>
              </a:rPr>
              <a:t>promoter</a:t>
            </a:r>
            <a:endParaRPr lang="en-US" altLang="zh-CN" sz="1600">
              <a:solidFill>
                <a:schemeClr val="accent2"/>
              </a:solidFill>
              <a:ea typeface="宋体" charset="-122"/>
            </a:endParaRPr>
          </a:p>
        </p:txBody>
      </p:sp>
      <p:sp>
        <p:nvSpPr>
          <p:cNvPr id="14347" name="Text Box 11"/>
          <p:cNvSpPr txBox="1">
            <a:spLocks noChangeArrowheads="1"/>
          </p:cNvSpPr>
          <p:nvPr/>
        </p:nvSpPr>
        <p:spPr bwMode="auto">
          <a:xfrm>
            <a:off x="3962400" y="1447800"/>
            <a:ext cx="1981200" cy="336550"/>
          </a:xfrm>
          <a:prstGeom prst="rect">
            <a:avLst/>
          </a:prstGeom>
          <a:noFill/>
          <a:ln w="9525">
            <a:noFill/>
            <a:miter lim="800000"/>
            <a:headEnd/>
            <a:tailEnd/>
          </a:ln>
          <a:effectLst/>
        </p:spPr>
        <p:txBody>
          <a:bodyPr>
            <a:spAutoFit/>
          </a:bodyPr>
          <a:lstStyle/>
          <a:p>
            <a:pPr algn="l">
              <a:spcBef>
                <a:spcPct val="50000"/>
              </a:spcBef>
            </a:pPr>
            <a:r>
              <a:rPr lang="pt-BR" sz="1600">
                <a:solidFill>
                  <a:schemeClr val="accent2"/>
                </a:solidFill>
              </a:rPr>
              <a:t>Gene region</a:t>
            </a:r>
            <a:endParaRPr lang="en-US" altLang="zh-CN" sz="1600">
              <a:solidFill>
                <a:schemeClr val="accent2"/>
              </a:solidFill>
              <a:ea typeface="宋体" charset="-122"/>
            </a:endParaRPr>
          </a:p>
        </p:txBody>
      </p:sp>
      <p:sp>
        <p:nvSpPr>
          <p:cNvPr id="14348" name="Rectangle 12"/>
          <p:cNvSpPr>
            <a:spLocks noChangeArrowheads="1"/>
          </p:cNvSpPr>
          <p:nvPr/>
        </p:nvSpPr>
        <p:spPr bwMode="auto">
          <a:xfrm>
            <a:off x="0" y="1905000"/>
            <a:ext cx="609600" cy="152400"/>
          </a:xfrm>
          <a:prstGeom prst="rect">
            <a:avLst/>
          </a:prstGeom>
          <a:noFill/>
          <a:ln w="9525">
            <a:solidFill>
              <a:schemeClr val="tx1"/>
            </a:solidFill>
            <a:miter lim="800000"/>
            <a:headEnd/>
            <a:tailEnd/>
          </a:ln>
          <a:effectLst/>
        </p:spPr>
        <p:txBody>
          <a:bodyPr wrap="none" anchor="ctr"/>
          <a:lstStyle/>
          <a:p>
            <a:endParaRPr lang="zh-CN" altLang="en-US"/>
          </a:p>
        </p:txBody>
      </p:sp>
      <p:sp>
        <p:nvSpPr>
          <p:cNvPr id="14349" name="Rectangle 13"/>
          <p:cNvSpPr>
            <a:spLocks noChangeArrowheads="1"/>
          </p:cNvSpPr>
          <p:nvPr/>
        </p:nvSpPr>
        <p:spPr bwMode="auto">
          <a:xfrm>
            <a:off x="7620000" y="1905000"/>
            <a:ext cx="609600" cy="152400"/>
          </a:xfrm>
          <a:prstGeom prst="rect">
            <a:avLst/>
          </a:prstGeom>
          <a:noFill/>
          <a:ln w="9525">
            <a:solidFill>
              <a:schemeClr val="tx1"/>
            </a:solidFill>
            <a:miter lim="800000"/>
            <a:headEnd/>
            <a:tailEnd/>
          </a:ln>
          <a:effectLst/>
        </p:spPr>
        <p:txBody>
          <a:bodyPr wrap="none" anchor="ctr"/>
          <a:lstStyle/>
          <a:p>
            <a:endParaRPr lang="zh-CN" altLang="en-US"/>
          </a:p>
        </p:txBody>
      </p:sp>
      <p:sp>
        <p:nvSpPr>
          <p:cNvPr id="14350" name="Text Box 14"/>
          <p:cNvSpPr txBox="1">
            <a:spLocks noChangeArrowheads="1"/>
          </p:cNvSpPr>
          <p:nvPr/>
        </p:nvSpPr>
        <p:spPr bwMode="auto">
          <a:xfrm>
            <a:off x="-228600" y="1371600"/>
            <a:ext cx="1371600" cy="336550"/>
          </a:xfrm>
          <a:prstGeom prst="rect">
            <a:avLst/>
          </a:prstGeom>
          <a:noFill/>
          <a:ln w="9525">
            <a:noFill/>
            <a:miter lim="800000"/>
            <a:headEnd/>
            <a:tailEnd/>
          </a:ln>
          <a:effectLst/>
        </p:spPr>
        <p:txBody>
          <a:bodyPr>
            <a:spAutoFit/>
          </a:bodyPr>
          <a:lstStyle/>
          <a:p>
            <a:pPr algn="l">
              <a:spcBef>
                <a:spcPct val="50000"/>
              </a:spcBef>
            </a:pPr>
            <a:r>
              <a:rPr lang="pt-BR" sz="1600">
                <a:solidFill>
                  <a:srgbClr val="33CCFF"/>
                </a:solidFill>
              </a:rPr>
              <a:t>Upstream (5’)</a:t>
            </a:r>
            <a:endParaRPr lang="en-US" altLang="zh-CN" sz="1600">
              <a:solidFill>
                <a:srgbClr val="33CCFF"/>
              </a:solidFill>
              <a:ea typeface="宋体" charset="-122"/>
            </a:endParaRPr>
          </a:p>
        </p:txBody>
      </p:sp>
      <p:sp>
        <p:nvSpPr>
          <p:cNvPr id="14351" name="Line 15"/>
          <p:cNvSpPr>
            <a:spLocks noChangeShapeType="1"/>
          </p:cNvSpPr>
          <p:nvPr/>
        </p:nvSpPr>
        <p:spPr bwMode="auto">
          <a:xfrm>
            <a:off x="1600200" y="2209800"/>
            <a:ext cx="0" cy="304800"/>
          </a:xfrm>
          <a:prstGeom prst="line">
            <a:avLst/>
          </a:prstGeom>
          <a:noFill/>
          <a:ln w="9525">
            <a:solidFill>
              <a:schemeClr val="tx1"/>
            </a:solidFill>
            <a:round/>
            <a:headEnd/>
            <a:tailEnd type="arrow" w="med" len="med"/>
          </a:ln>
          <a:effectLst/>
        </p:spPr>
        <p:txBody>
          <a:bodyPr/>
          <a:lstStyle/>
          <a:p>
            <a:endParaRPr lang="zh-CN" altLang="en-US"/>
          </a:p>
        </p:txBody>
      </p:sp>
      <p:sp>
        <p:nvSpPr>
          <p:cNvPr id="14352" name="Text Box 16"/>
          <p:cNvSpPr txBox="1">
            <a:spLocks noChangeArrowheads="1"/>
          </p:cNvSpPr>
          <p:nvPr/>
        </p:nvSpPr>
        <p:spPr bwMode="auto">
          <a:xfrm>
            <a:off x="2209800" y="2133600"/>
            <a:ext cx="6705600" cy="822325"/>
          </a:xfrm>
          <a:prstGeom prst="rect">
            <a:avLst/>
          </a:prstGeom>
          <a:noFill/>
          <a:ln w="9525">
            <a:noFill/>
            <a:miter lim="800000"/>
            <a:headEnd/>
            <a:tailEnd/>
          </a:ln>
          <a:effectLst/>
        </p:spPr>
        <p:txBody>
          <a:bodyPr>
            <a:spAutoFit/>
          </a:bodyPr>
          <a:lstStyle/>
          <a:p>
            <a:pPr algn="l">
              <a:spcBef>
                <a:spcPct val="50000"/>
              </a:spcBef>
            </a:pPr>
            <a:r>
              <a:rPr lang="pt-BR" dirty="0">
                <a:solidFill>
                  <a:schemeClr val="accent2"/>
                </a:solidFill>
              </a:rPr>
              <a:t>Transcription (gene is encoded on minus strand .. And the reverse complement is read into mRNA)</a:t>
            </a:r>
            <a:endParaRPr lang="en-US" altLang="zh-CN" dirty="0">
              <a:solidFill>
                <a:schemeClr val="accent2"/>
              </a:solidFill>
              <a:ea typeface="宋体" charset="-122"/>
            </a:endParaRPr>
          </a:p>
        </p:txBody>
      </p:sp>
      <p:sp>
        <p:nvSpPr>
          <p:cNvPr id="14353" name="Text Box 17"/>
          <p:cNvSpPr txBox="1">
            <a:spLocks noChangeArrowheads="1"/>
          </p:cNvSpPr>
          <p:nvPr/>
        </p:nvSpPr>
        <p:spPr bwMode="auto">
          <a:xfrm>
            <a:off x="8382000" y="1752600"/>
            <a:ext cx="990600" cy="457200"/>
          </a:xfrm>
          <a:prstGeom prst="rect">
            <a:avLst/>
          </a:prstGeom>
          <a:noFill/>
          <a:ln w="9525">
            <a:noFill/>
            <a:miter lim="800000"/>
            <a:headEnd/>
            <a:tailEnd/>
          </a:ln>
          <a:effectLst/>
        </p:spPr>
        <p:txBody>
          <a:bodyPr>
            <a:spAutoFit/>
          </a:bodyPr>
          <a:lstStyle/>
          <a:p>
            <a:pPr algn="l">
              <a:spcBef>
                <a:spcPct val="50000"/>
              </a:spcBef>
            </a:pPr>
            <a:r>
              <a:rPr lang="pt-BR" dirty="0"/>
              <a:t>DNA</a:t>
            </a:r>
            <a:endParaRPr lang="en-US" altLang="zh-CN" dirty="0">
              <a:ea typeface="宋体" charset="-122"/>
            </a:endParaRPr>
          </a:p>
        </p:txBody>
      </p:sp>
      <p:sp>
        <p:nvSpPr>
          <p:cNvPr id="14354" name="Rectangle 18"/>
          <p:cNvSpPr>
            <a:spLocks noChangeArrowheads="1"/>
          </p:cNvSpPr>
          <p:nvPr/>
        </p:nvSpPr>
        <p:spPr bwMode="auto">
          <a:xfrm>
            <a:off x="1676400" y="3352800"/>
            <a:ext cx="5943600" cy="152400"/>
          </a:xfrm>
          <a:prstGeom prst="rect">
            <a:avLst/>
          </a:prstGeom>
          <a:solidFill>
            <a:srgbClr val="006600"/>
          </a:solidFill>
          <a:ln w="9525">
            <a:solidFill>
              <a:schemeClr val="tx1"/>
            </a:solidFill>
            <a:miter lim="800000"/>
            <a:headEnd/>
            <a:tailEnd/>
          </a:ln>
          <a:effectLst/>
        </p:spPr>
        <p:txBody>
          <a:bodyPr wrap="none" anchor="ctr"/>
          <a:lstStyle/>
          <a:p>
            <a:endParaRPr lang="zh-CN" altLang="en-US"/>
          </a:p>
        </p:txBody>
      </p:sp>
      <p:sp>
        <p:nvSpPr>
          <p:cNvPr id="14355" name="Text Box 19"/>
          <p:cNvSpPr txBox="1">
            <a:spLocks noChangeArrowheads="1"/>
          </p:cNvSpPr>
          <p:nvPr/>
        </p:nvSpPr>
        <p:spPr bwMode="auto">
          <a:xfrm>
            <a:off x="8153400" y="3200400"/>
            <a:ext cx="762000" cy="457200"/>
          </a:xfrm>
          <a:prstGeom prst="rect">
            <a:avLst/>
          </a:prstGeom>
          <a:noFill/>
          <a:ln w="9525">
            <a:noFill/>
            <a:miter lim="800000"/>
            <a:headEnd/>
            <a:tailEnd/>
          </a:ln>
          <a:effectLst/>
        </p:spPr>
        <p:txBody>
          <a:bodyPr>
            <a:spAutoFit/>
          </a:bodyPr>
          <a:lstStyle/>
          <a:p>
            <a:pPr algn="l">
              <a:spcBef>
                <a:spcPct val="50000"/>
              </a:spcBef>
            </a:pPr>
            <a:endParaRPr lang="zh-CN" altLang="zh-CN"/>
          </a:p>
        </p:txBody>
      </p:sp>
      <p:sp>
        <p:nvSpPr>
          <p:cNvPr id="14356" name="Text Box 20"/>
          <p:cNvSpPr txBox="1">
            <a:spLocks noChangeArrowheads="1"/>
          </p:cNvSpPr>
          <p:nvPr/>
        </p:nvSpPr>
        <p:spPr bwMode="auto">
          <a:xfrm>
            <a:off x="8153400" y="3124200"/>
            <a:ext cx="1219200" cy="457200"/>
          </a:xfrm>
          <a:prstGeom prst="rect">
            <a:avLst/>
          </a:prstGeom>
          <a:noFill/>
          <a:ln w="9525">
            <a:noFill/>
            <a:miter lim="800000"/>
            <a:headEnd/>
            <a:tailEnd/>
          </a:ln>
          <a:effectLst/>
        </p:spPr>
        <p:txBody>
          <a:bodyPr>
            <a:spAutoFit/>
          </a:bodyPr>
          <a:lstStyle/>
          <a:p>
            <a:pPr algn="l">
              <a:spcBef>
                <a:spcPct val="50000"/>
              </a:spcBef>
            </a:pPr>
            <a:r>
              <a:rPr lang="pt-BR"/>
              <a:t>mRNA</a:t>
            </a:r>
            <a:endParaRPr lang="en-US" altLang="zh-CN">
              <a:ea typeface="宋体" charset="-122"/>
            </a:endParaRPr>
          </a:p>
        </p:txBody>
      </p:sp>
      <p:sp>
        <p:nvSpPr>
          <p:cNvPr id="14358" name="Text Box 22"/>
          <p:cNvSpPr txBox="1">
            <a:spLocks noChangeArrowheads="1"/>
          </p:cNvSpPr>
          <p:nvPr/>
        </p:nvSpPr>
        <p:spPr bwMode="auto">
          <a:xfrm>
            <a:off x="1600200" y="3505200"/>
            <a:ext cx="1219200" cy="457200"/>
          </a:xfrm>
          <a:prstGeom prst="rect">
            <a:avLst/>
          </a:prstGeom>
          <a:noFill/>
          <a:ln w="9525">
            <a:noFill/>
            <a:miter lim="800000"/>
            <a:headEnd/>
            <a:tailEnd/>
          </a:ln>
          <a:effectLst/>
        </p:spPr>
        <p:txBody>
          <a:bodyPr>
            <a:spAutoFit/>
          </a:bodyPr>
          <a:lstStyle/>
          <a:p>
            <a:pPr algn="l">
              <a:spcBef>
                <a:spcPct val="50000"/>
              </a:spcBef>
            </a:pPr>
            <a:r>
              <a:rPr lang="pt-BR">
                <a:solidFill>
                  <a:srgbClr val="FF0000"/>
                </a:solidFill>
              </a:rPr>
              <a:t>5´ UTR</a:t>
            </a:r>
            <a:endParaRPr lang="en-US" altLang="zh-CN">
              <a:solidFill>
                <a:srgbClr val="FF0000"/>
              </a:solidFill>
              <a:ea typeface="宋体" charset="-122"/>
            </a:endParaRPr>
          </a:p>
        </p:txBody>
      </p:sp>
      <p:sp>
        <p:nvSpPr>
          <p:cNvPr id="14359" name="Text Box 23"/>
          <p:cNvSpPr txBox="1">
            <a:spLocks noChangeArrowheads="1"/>
          </p:cNvSpPr>
          <p:nvPr/>
        </p:nvSpPr>
        <p:spPr bwMode="auto">
          <a:xfrm>
            <a:off x="6934200" y="3505200"/>
            <a:ext cx="1905000" cy="457200"/>
          </a:xfrm>
          <a:prstGeom prst="rect">
            <a:avLst/>
          </a:prstGeom>
          <a:noFill/>
          <a:ln w="9525">
            <a:noFill/>
            <a:miter lim="800000"/>
            <a:headEnd/>
            <a:tailEnd/>
          </a:ln>
          <a:effectLst/>
        </p:spPr>
        <p:txBody>
          <a:bodyPr>
            <a:spAutoFit/>
          </a:bodyPr>
          <a:lstStyle/>
          <a:p>
            <a:pPr algn="l">
              <a:spcBef>
                <a:spcPct val="50000"/>
              </a:spcBef>
            </a:pPr>
            <a:r>
              <a:rPr lang="pt-BR">
                <a:solidFill>
                  <a:srgbClr val="FF0000"/>
                </a:solidFill>
              </a:rPr>
              <a:t>3´ UTR</a:t>
            </a:r>
            <a:endParaRPr lang="en-US" altLang="zh-CN">
              <a:solidFill>
                <a:srgbClr val="FF0000"/>
              </a:solidFill>
              <a:ea typeface="宋体" charset="-122"/>
            </a:endParaRPr>
          </a:p>
        </p:txBody>
      </p:sp>
      <p:sp>
        <p:nvSpPr>
          <p:cNvPr id="14362" name="Line 26"/>
          <p:cNvSpPr>
            <a:spLocks noChangeShapeType="1"/>
          </p:cNvSpPr>
          <p:nvPr/>
        </p:nvSpPr>
        <p:spPr bwMode="auto">
          <a:xfrm flipV="1">
            <a:off x="2667000" y="3200400"/>
            <a:ext cx="0" cy="533400"/>
          </a:xfrm>
          <a:prstGeom prst="line">
            <a:avLst/>
          </a:prstGeom>
          <a:noFill/>
          <a:ln w="9525">
            <a:solidFill>
              <a:srgbClr val="FF0000"/>
            </a:solidFill>
            <a:round/>
            <a:headEnd/>
            <a:tailEnd/>
          </a:ln>
          <a:effectLst/>
        </p:spPr>
        <p:txBody>
          <a:bodyPr/>
          <a:lstStyle/>
          <a:p>
            <a:endParaRPr lang="zh-CN" altLang="en-US"/>
          </a:p>
        </p:txBody>
      </p:sp>
      <p:sp>
        <p:nvSpPr>
          <p:cNvPr id="14363" name="Line 27"/>
          <p:cNvSpPr>
            <a:spLocks noChangeShapeType="1"/>
          </p:cNvSpPr>
          <p:nvPr/>
        </p:nvSpPr>
        <p:spPr bwMode="auto">
          <a:xfrm>
            <a:off x="6705600" y="3124200"/>
            <a:ext cx="0" cy="533400"/>
          </a:xfrm>
          <a:prstGeom prst="line">
            <a:avLst/>
          </a:prstGeom>
          <a:noFill/>
          <a:ln w="9525">
            <a:solidFill>
              <a:srgbClr val="FF0000"/>
            </a:solidFill>
            <a:round/>
            <a:headEnd/>
            <a:tailEnd/>
          </a:ln>
          <a:effectLst/>
        </p:spPr>
        <p:txBody>
          <a:bodyPr/>
          <a:lstStyle/>
          <a:p>
            <a:endParaRPr lang="zh-CN" altLang="en-US"/>
          </a:p>
        </p:txBody>
      </p:sp>
      <p:sp>
        <p:nvSpPr>
          <p:cNvPr id="14364" name="Text Box 28"/>
          <p:cNvSpPr txBox="1">
            <a:spLocks noChangeArrowheads="1"/>
          </p:cNvSpPr>
          <p:nvPr/>
        </p:nvSpPr>
        <p:spPr bwMode="auto">
          <a:xfrm>
            <a:off x="2743200" y="3581400"/>
            <a:ext cx="3886200" cy="457200"/>
          </a:xfrm>
          <a:prstGeom prst="rect">
            <a:avLst/>
          </a:prstGeom>
          <a:noFill/>
          <a:ln w="9525">
            <a:noFill/>
            <a:miter lim="800000"/>
            <a:headEnd/>
            <a:tailEnd/>
          </a:ln>
          <a:effectLst/>
        </p:spPr>
        <p:txBody>
          <a:bodyPr>
            <a:spAutoFit/>
          </a:bodyPr>
          <a:lstStyle/>
          <a:p>
            <a:pPr algn="l">
              <a:spcBef>
                <a:spcPct val="50000"/>
              </a:spcBef>
            </a:pPr>
            <a:r>
              <a:rPr lang="pt-BR"/>
              <a:t>CoDing Sequence (CDS)</a:t>
            </a:r>
            <a:endParaRPr lang="en-US" altLang="zh-CN">
              <a:ea typeface="宋体" charset="-122"/>
            </a:endParaRPr>
          </a:p>
        </p:txBody>
      </p:sp>
      <p:sp>
        <p:nvSpPr>
          <p:cNvPr id="14371" name="Text Box 35"/>
          <p:cNvSpPr txBox="1">
            <a:spLocks noChangeArrowheads="1"/>
          </p:cNvSpPr>
          <p:nvPr/>
        </p:nvSpPr>
        <p:spPr bwMode="auto">
          <a:xfrm>
            <a:off x="2667000" y="3048000"/>
            <a:ext cx="1600200" cy="366713"/>
          </a:xfrm>
          <a:prstGeom prst="rect">
            <a:avLst/>
          </a:prstGeom>
          <a:noFill/>
          <a:ln w="9525">
            <a:noFill/>
            <a:miter lim="800000"/>
            <a:headEnd/>
            <a:tailEnd/>
          </a:ln>
          <a:effectLst/>
        </p:spPr>
        <p:txBody>
          <a:bodyPr>
            <a:spAutoFit/>
          </a:bodyPr>
          <a:lstStyle/>
          <a:p>
            <a:pPr algn="l">
              <a:spcBef>
                <a:spcPct val="50000"/>
              </a:spcBef>
            </a:pPr>
            <a:r>
              <a:rPr lang="pt-BR" sz="1800"/>
              <a:t>ATG</a:t>
            </a:r>
            <a:endParaRPr lang="en-US" altLang="zh-CN" sz="1800">
              <a:ea typeface="宋体" charset="-122"/>
            </a:endParaRPr>
          </a:p>
        </p:txBody>
      </p:sp>
      <p:sp>
        <p:nvSpPr>
          <p:cNvPr id="14372" name="Text Box 36"/>
          <p:cNvSpPr txBox="1">
            <a:spLocks noChangeArrowheads="1"/>
          </p:cNvSpPr>
          <p:nvPr/>
        </p:nvSpPr>
        <p:spPr bwMode="auto">
          <a:xfrm>
            <a:off x="2667000" y="3962400"/>
            <a:ext cx="1600200" cy="366713"/>
          </a:xfrm>
          <a:prstGeom prst="rect">
            <a:avLst/>
          </a:prstGeom>
          <a:noFill/>
          <a:ln w="9525">
            <a:noFill/>
            <a:miter lim="800000"/>
            <a:headEnd/>
            <a:tailEnd/>
          </a:ln>
          <a:effectLst/>
        </p:spPr>
        <p:txBody>
          <a:bodyPr>
            <a:spAutoFit/>
          </a:bodyPr>
          <a:lstStyle/>
          <a:p>
            <a:pPr algn="l">
              <a:spcBef>
                <a:spcPct val="50000"/>
              </a:spcBef>
            </a:pPr>
            <a:r>
              <a:rPr lang="pt-BR" sz="1800"/>
              <a:t>ATG</a:t>
            </a:r>
            <a:endParaRPr lang="en-US" altLang="zh-CN" sz="1800">
              <a:ea typeface="宋体" charset="-122"/>
            </a:endParaRPr>
          </a:p>
        </p:txBody>
      </p:sp>
      <p:sp>
        <p:nvSpPr>
          <p:cNvPr id="14373" name="Text Box 37"/>
          <p:cNvSpPr txBox="1">
            <a:spLocks noChangeArrowheads="1"/>
          </p:cNvSpPr>
          <p:nvPr/>
        </p:nvSpPr>
        <p:spPr bwMode="auto">
          <a:xfrm>
            <a:off x="2743200" y="1600200"/>
            <a:ext cx="1600200" cy="366713"/>
          </a:xfrm>
          <a:prstGeom prst="rect">
            <a:avLst/>
          </a:prstGeom>
          <a:noFill/>
          <a:ln w="9525">
            <a:noFill/>
            <a:miter lim="800000"/>
            <a:headEnd/>
            <a:tailEnd/>
          </a:ln>
          <a:effectLst/>
        </p:spPr>
        <p:txBody>
          <a:bodyPr>
            <a:spAutoFit/>
          </a:bodyPr>
          <a:lstStyle/>
          <a:p>
            <a:pPr algn="l">
              <a:spcBef>
                <a:spcPct val="50000"/>
              </a:spcBef>
            </a:pPr>
            <a:r>
              <a:rPr lang="pt-BR" sz="1800"/>
              <a:t>TAC</a:t>
            </a:r>
            <a:endParaRPr lang="en-US" altLang="zh-CN" sz="1800">
              <a:ea typeface="宋体" charset="-122"/>
            </a:endParaRPr>
          </a:p>
        </p:txBody>
      </p:sp>
      <p:sp>
        <p:nvSpPr>
          <p:cNvPr id="14374" name="Text Box 38"/>
          <p:cNvSpPr txBox="1">
            <a:spLocks noChangeArrowheads="1"/>
          </p:cNvSpPr>
          <p:nvPr/>
        </p:nvSpPr>
        <p:spPr bwMode="auto">
          <a:xfrm>
            <a:off x="2514600" y="4343400"/>
            <a:ext cx="6096000" cy="646331"/>
          </a:xfrm>
          <a:prstGeom prst="rect">
            <a:avLst/>
          </a:prstGeom>
          <a:noFill/>
          <a:ln w="9525">
            <a:noFill/>
            <a:miter lim="800000"/>
            <a:headEnd/>
            <a:tailEnd/>
          </a:ln>
          <a:effectLst/>
        </p:spPr>
        <p:txBody>
          <a:bodyPr wrap="square">
            <a:spAutoFit/>
          </a:bodyPr>
          <a:lstStyle/>
          <a:p>
            <a:pPr algn="l">
              <a:spcBef>
                <a:spcPct val="50000"/>
              </a:spcBef>
            </a:pPr>
            <a:r>
              <a:rPr lang="pt-BR" dirty="0">
                <a:solidFill>
                  <a:schemeClr val="accent2"/>
                </a:solidFill>
              </a:rPr>
              <a:t>Translation: tRNA read off each codons, 3 bases at a time, starting at start codon until it reaches a STOP codon.</a:t>
            </a:r>
            <a:endParaRPr lang="en-US" altLang="zh-CN" dirty="0">
              <a:solidFill>
                <a:schemeClr val="accent2"/>
              </a:solidFill>
              <a:ea typeface="宋体" charset="-122"/>
            </a:endParaRPr>
          </a:p>
        </p:txBody>
      </p:sp>
      <p:sp>
        <p:nvSpPr>
          <p:cNvPr id="14375" name="Rectangle 39"/>
          <p:cNvSpPr>
            <a:spLocks noChangeArrowheads="1"/>
          </p:cNvSpPr>
          <p:nvPr/>
        </p:nvSpPr>
        <p:spPr bwMode="auto">
          <a:xfrm>
            <a:off x="2590800" y="5715000"/>
            <a:ext cx="4038600" cy="228600"/>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4377" name="Line 41"/>
          <p:cNvSpPr>
            <a:spLocks noChangeShapeType="1"/>
          </p:cNvSpPr>
          <p:nvPr/>
        </p:nvSpPr>
        <p:spPr bwMode="auto">
          <a:xfrm>
            <a:off x="1905000" y="4648200"/>
            <a:ext cx="0" cy="1143000"/>
          </a:xfrm>
          <a:prstGeom prst="line">
            <a:avLst/>
          </a:prstGeom>
          <a:noFill/>
          <a:ln w="9525">
            <a:solidFill>
              <a:schemeClr val="tx1"/>
            </a:solidFill>
            <a:round/>
            <a:headEnd/>
            <a:tailEnd type="arrow" w="med" len="med"/>
          </a:ln>
          <a:effectLst/>
        </p:spPr>
        <p:txBody>
          <a:bodyPr/>
          <a:lstStyle/>
          <a:p>
            <a:endParaRPr lang="zh-CN" altLang="en-US"/>
          </a:p>
        </p:txBody>
      </p:sp>
      <p:sp>
        <p:nvSpPr>
          <p:cNvPr id="14379" name="Text Box 43"/>
          <p:cNvSpPr txBox="1">
            <a:spLocks noChangeArrowheads="1"/>
          </p:cNvSpPr>
          <p:nvPr/>
        </p:nvSpPr>
        <p:spPr bwMode="auto">
          <a:xfrm>
            <a:off x="7162800" y="5638800"/>
            <a:ext cx="1066800" cy="457200"/>
          </a:xfrm>
          <a:prstGeom prst="rect">
            <a:avLst/>
          </a:prstGeom>
          <a:noFill/>
          <a:ln w="9525">
            <a:noFill/>
            <a:miter lim="800000"/>
            <a:headEnd/>
            <a:tailEnd/>
          </a:ln>
          <a:effectLst/>
        </p:spPr>
        <p:txBody>
          <a:bodyPr>
            <a:spAutoFit/>
          </a:bodyPr>
          <a:lstStyle/>
          <a:p>
            <a:pPr algn="l">
              <a:spcBef>
                <a:spcPct val="50000"/>
              </a:spcBef>
            </a:pPr>
            <a:r>
              <a:rPr lang="pt-BR"/>
              <a:t>protein</a:t>
            </a:r>
            <a:endParaRPr lang="en-US" altLang="zh-CN">
              <a:ea typeface="宋体"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Eukaryotic Genes</a:t>
            </a:r>
            <a:endParaRPr lang="zh-CN" altLang="en-US" dirty="0"/>
          </a:p>
        </p:txBody>
      </p:sp>
      <p:pic>
        <p:nvPicPr>
          <p:cNvPr id="4" name="Picture 2" descr="G:\sicotte\doc\teaching\FIOCRUZ\gene.gif"/>
          <p:cNvPicPr>
            <a:picLocks noChangeAspect="1" noChangeArrowheads="1"/>
          </p:cNvPicPr>
          <p:nvPr/>
        </p:nvPicPr>
        <p:blipFill>
          <a:blip r:embed="rId2" cstate="print"/>
          <a:srcRect/>
          <a:stretch>
            <a:fillRect/>
          </a:stretch>
        </p:blipFill>
        <p:spPr bwMode="auto">
          <a:xfrm>
            <a:off x="285720" y="1214422"/>
            <a:ext cx="8763000" cy="4868863"/>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672480" y="296671"/>
            <a:ext cx="7810560" cy="1065712"/>
          </a:xfrm>
          <a:ln/>
        </p:spPr>
        <p:txBody>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altLang="zh-CN" dirty="0">
                <a:ea typeface="宋体" charset="-122"/>
              </a:rPr>
              <a:t>Transcription</a:t>
            </a:r>
          </a:p>
        </p:txBody>
      </p:sp>
      <p:sp>
        <p:nvSpPr>
          <p:cNvPr id="52227" name="Rectangle 3"/>
          <p:cNvSpPr>
            <a:spLocks noGrp="1" noChangeArrowheads="1"/>
          </p:cNvSpPr>
          <p:nvPr>
            <p:ph type="body" idx="1"/>
          </p:nvPr>
        </p:nvSpPr>
        <p:spPr>
          <a:xfrm>
            <a:off x="672480" y="1781468"/>
            <a:ext cx="7958880" cy="4399661"/>
          </a:xfrm>
          <a:ln/>
        </p:spPr>
        <p:txBody>
          <a:bodyPr>
            <a:normAutofit fontScale="92500" lnSpcReduction="20000"/>
          </a:bodyPr>
          <a:lstStyle/>
          <a:p>
            <a:pPr marL="390246">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zh-CN" dirty="0">
                <a:ea typeface="宋体" charset="-122"/>
              </a:rPr>
              <a:t>Process of copying DNA to RNA</a:t>
            </a:r>
          </a:p>
          <a:p>
            <a:pPr marL="390246">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zh-CN" dirty="0">
                <a:ea typeface="宋体" charset="-122"/>
              </a:rPr>
              <a:t>Differs from DNA synthesis in that only one strand of DNA, the </a:t>
            </a:r>
            <a:r>
              <a:rPr lang="en-GB" altLang="zh-CN" i="1" dirty="0">
                <a:ea typeface="宋体" charset="-122"/>
              </a:rPr>
              <a:t>template strand</a:t>
            </a:r>
            <a:r>
              <a:rPr lang="en-GB" altLang="zh-CN" dirty="0">
                <a:ea typeface="宋体" charset="-122"/>
              </a:rPr>
              <a:t>, is used to make mRNA</a:t>
            </a:r>
          </a:p>
          <a:p>
            <a:pPr marL="390246">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zh-CN" dirty="0">
                <a:ea typeface="宋体" charset="-122"/>
              </a:rPr>
              <a:t>Does not need a primer to start</a:t>
            </a:r>
          </a:p>
          <a:p>
            <a:pPr marL="390246">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zh-CN" dirty="0">
                <a:ea typeface="宋体" charset="-122"/>
              </a:rPr>
              <a:t>Can involve multiple RNA polymerases</a:t>
            </a:r>
          </a:p>
          <a:p>
            <a:pPr marL="390246">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zh-CN" dirty="0">
                <a:ea typeface="宋体" charset="-122"/>
              </a:rPr>
              <a:t>Divided into 3 stages</a:t>
            </a:r>
          </a:p>
          <a:p>
            <a:pPr marL="781932" lvl="1" indent="-259204">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zh-CN" dirty="0">
                <a:ea typeface="宋体" charset="-122"/>
              </a:rPr>
              <a:t>Initiation</a:t>
            </a:r>
          </a:p>
          <a:p>
            <a:pPr marL="781932" lvl="1" indent="-259204">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zh-CN" dirty="0">
                <a:ea typeface="宋体" charset="-122"/>
              </a:rPr>
              <a:t>Elongation</a:t>
            </a:r>
          </a:p>
          <a:p>
            <a:pPr marL="781932" lvl="1" indent="-259204">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zh-CN" dirty="0">
                <a:ea typeface="宋体" charset="-122"/>
              </a:rPr>
              <a:t>Termination</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3" cstate="print"/>
          <a:srcRect/>
          <a:stretch>
            <a:fillRect/>
          </a:stretch>
        </p:blipFill>
        <p:spPr bwMode="auto">
          <a:xfrm>
            <a:off x="332640" y="380200"/>
            <a:ext cx="8478720" cy="6096160"/>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3" cstate="print"/>
          <a:srcRect/>
          <a:stretch>
            <a:fillRect/>
          </a:stretch>
        </p:blipFill>
        <p:spPr bwMode="auto">
          <a:xfrm>
            <a:off x="305280" y="2356088"/>
            <a:ext cx="8533440" cy="2147266"/>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3" cstate="print"/>
          <a:srcRect/>
          <a:stretch>
            <a:fillRect/>
          </a:stretch>
        </p:blipFill>
        <p:spPr bwMode="auto">
          <a:xfrm>
            <a:off x="305280" y="2216394"/>
            <a:ext cx="8533440" cy="2426654"/>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672480" y="296671"/>
            <a:ext cx="7810560" cy="1065712"/>
          </a:xfrm>
          <a:ln/>
        </p:spPr>
        <p:txBody>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altLang="zh-CN" dirty="0">
                <a:ea typeface="宋体" charset="-122"/>
              </a:rPr>
              <a:t>Transcription: The final product</a:t>
            </a:r>
          </a:p>
        </p:txBody>
      </p:sp>
      <p:pic>
        <p:nvPicPr>
          <p:cNvPr id="62467" name="Picture 3"/>
          <p:cNvPicPr>
            <a:picLocks noChangeAspect="1" noChangeArrowheads="1"/>
          </p:cNvPicPr>
          <p:nvPr/>
        </p:nvPicPr>
        <p:blipFill>
          <a:blip r:embed="rId3" cstate="print"/>
          <a:srcRect/>
          <a:stretch>
            <a:fillRect/>
          </a:stretch>
        </p:blipFill>
        <p:spPr bwMode="auto">
          <a:xfrm>
            <a:off x="622080" y="1244291"/>
            <a:ext cx="8087040" cy="4562399"/>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rrowheads="1"/>
          </p:cNvSpPr>
          <p:nvPr>
            <p:ph type="title"/>
          </p:nvPr>
        </p:nvSpPr>
        <p:spPr/>
        <p:txBody>
          <a:bodyPr/>
          <a:lstStyle/>
          <a:p>
            <a:pPr eaLnBrk="1" hangingPunct="1">
              <a:defRPr/>
            </a:pPr>
            <a:r>
              <a:rPr lang="en-US" dirty="0" smtClean="0"/>
              <a:t>Translation</a:t>
            </a:r>
          </a:p>
        </p:txBody>
      </p:sp>
      <p:pic>
        <p:nvPicPr>
          <p:cNvPr id="43012" name="Picture 3" descr="trans"/>
          <p:cNvPicPr>
            <a:picLocks noGrp="1" noChangeAspect="1" noChangeArrowheads="1"/>
          </p:cNvPicPr>
          <p:nvPr>
            <p:ph idx="1"/>
          </p:nvPr>
        </p:nvPicPr>
        <p:blipFill>
          <a:blip r:embed="rId2" cstate="print"/>
          <a:srcRect/>
          <a:stretch>
            <a:fillRect/>
          </a:stretch>
        </p:blipFill>
        <p:spPr>
          <a:xfrm>
            <a:off x="1071538" y="1500174"/>
            <a:ext cx="7239621" cy="4332622"/>
          </a:xfr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0"/>
            <a:ext cx="8229600" cy="1143000"/>
          </a:xfrm>
        </p:spPr>
        <p:txBody>
          <a:bodyPr/>
          <a:lstStyle/>
          <a:p>
            <a:r>
              <a:rPr lang="zh-CN" altLang="en-US" dirty="0" smtClean="0"/>
              <a:t>课程安排</a:t>
            </a:r>
            <a:endParaRPr lang="zh-CN" altLang="en-US" dirty="0"/>
          </a:p>
        </p:txBody>
      </p:sp>
      <p:sp>
        <p:nvSpPr>
          <p:cNvPr id="3" name="内容占位符 2"/>
          <p:cNvSpPr>
            <a:spLocks noGrp="1"/>
          </p:cNvSpPr>
          <p:nvPr>
            <p:ph idx="1"/>
          </p:nvPr>
        </p:nvSpPr>
        <p:spPr>
          <a:xfrm>
            <a:off x="467544" y="1340768"/>
            <a:ext cx="8229600" cy="5112568"/>
          </a:xfrm>
        </p:spPr>
        <p:txBody>
          <a:bodyPr>
            <a:normAutofit fontScale="47500" lnSpcReduction="20000"/>
          </a:bodyPr>
          <a:lstStyle/>
          <a:p>
            <a:r>
              <a:rPr lang="zh-CN" altLang="en-US" dirty="0" smtClean="0"/>
              <a:t>生物背景和课程简介</a:t>
            </a:r>
            <a:endParaRPr lang="en-US" altLang="zh-CN" dirty="0" smtClean="0"/>
          </a:p>
          <a:p>
            <a:r>
              <a:rPr lang="zh-CN" altLang="en-US" dirty="0" smtClean="0"/>
              <a:t>概率论基础</a:t>
            </a:r>
            <a:endParaRPr lang="en-US" altLang="zh-CN" dirty="0" smtClean="0"/>
          </a:p>
          <a:p>
            <a:r>
              <a:rPr lang="en-US" altLang="zh-CN" dirty="0" smtClean="0"/>
              <a:t>Hidden Markov Model (HMM)</a:t>
            </a:r>
            <a:r>
              <a:rPr lang="zh-CN" altLang="en-US" dirty="0" smtClean="0"/>
              <a:t>及其应用</a:t>
            </a:r>
            <a:endParaRPr lang="en-US" altLang="zh-CN" dirty="0" smtClean="0"/>
          </a:p>
          <a:p>
            <a:pPr lvl="1"/>
            <a:r>
              <a:rPr lang="en-US" altLang="zh-CN" dirty="0" smtClean="0"/>
              <a:t>Markov Chain</a:t>
            </a:r>
          </a:p>
          <a:p>
            <a:pPr lvl="1"/>
            <a:r>
              <a:rPr lang="en-US" altLang="zh-CN" dirty="0" smtClean="0"/>
              <a:t>HMM</a:t>
            </a:r>
            <a:r>
              <a:rPr lang="zh-CN" altLang="en-US" dirty="0" smtClean="0"/>
              <a:t>理论</a:t>
            </a:r>
            <a:endParaRPr lang="en-US" altLang="zh-CN" dirty="0" smtClean="0"/>
          </a:p>
          <a:p>
            <a:pPr lvl="1"/>
            <a:r>
              <a:rPr lang="en-US" altLang="zh-CN" dirty="0" smtClean="0"/>
              <a:t>HMM</a:t>
            </a:r>
            <a:r>
              <a:rPr lang="zh-CN" altLang="en-US" dirty="0" smtClean="0"/>
              <a:t>和基因识别  </a:t>
            </a:r>
            <a:r>
              <a:rPr lang="en-US" altLang="zh-CN" dirty="0" smtClean="0"/>
              <a:t>(Topic I)</a:t>
            </a:r>
          </a:p>
          <a:p>
            <a:pPr lvl="1"/>
            <a:r>
              <a:rPr lang="en-US" altLang="zh-CN" dirty="0" smtClean="0"/>
              <a:t>HMM</a:t>
            </a:r>
            <a:r>
              <a:rPr lang="zh-CN" altLang="en-US" dirty="0" smtClean="0"/>
              <a:t>和序列比对 </a:t>
            </a:r>
            <a:r>
              <a:rPr lang="en-US" altLang="zh-CN" dirty="0" smtClean="0"/>
              <a:t>(Topic II)</a:t>
            </a:r>
          </a:p>
          <a:p>
            <a:r>
              <a:rPr lang="zh-CN" altLang="en-US" dirty="0" smtClean="0"/>
              <a:t>进化树的概率模型 </a:t>
            </a:r>
            <a:r>
              <a:rPr lang="en-US" altLang="zh-CN" dirty="0" smtClean="0"/>
              <a:t>(Topic III )</a:t>
            </a:r>
          </a:p>
          <a:p>
            <a:r>
              <a:rPr lang="en-US" altLang="zh-CN" dirty="0" smtClean="0"/>
              <a:t>Motif finding</a:t>
            </a:r>
            <a:r>
              <a:rPr lang="zh-CN" altLang="en-US" dirty="0" smtClean="0"/>
              <a:t>中的概率模型 </a:t>
            </a:r>
            <a:r>
              <a:rPr lang="en-US" altLang="zh-CN" dirty="0" smtClean="0"/>
              <a:t>(Topic IV)</a:t>
            </a:r>
          </a:p>
          <a:p>
            <a:pPr lvl="1"/>
            <a:r>
              <a:rPr lang="en-US" altLang="zh-CN" dirty="0" smtClean="0"/>
              <a:t>EM algorithm</a:t>
            </a:r>
          </a:p>
          <a:p>
            <a:pPr lvl="1"/>
            <a:r>
              <a:rPr lang="en-US" altLang="zh-CN" dirty="0" smtClean="0"/>
              <a:t>Markov Chain Monte Carlo (MCMC)</a:t>
            </a:r>
          </a:p>
          <a:p>
            <a:r>
              <a:rPr lang="zh-CN" altLang="en-US" dirty="0" smtClean="0"/>
              <a:t>基因表达数据分析 </a:t>
            </a:r>
            <a:r>
              <a:rPr lang="en-US" altLang="zh-CN" dirty="0" smtClean="0"/>
              <a:t>(Topic V)</a:t>
            </a:r>
          </a:p>
          <a:p>
            <a:pPr lvl="1"/>
            <a:r>
              <a:rPr lang="zh-CN" altLang="en-US" dirty="0" smtClean="0"/>
              <a:t>聚类分析</a:t>
            </a:r>
            <a:r>
              <a:rPr lang="en-US" altLang="zh-CN" dirty="0" smtClean="0"/>
              <a:t>-Mixture model</a:t>
            </a:r>
          </a:p>
          <a:p>
            <a:pPr lvl="1"/>
            <a:r>
              <a:rPr lang="en-US" altLang="zh-CN" dirty="0" smtClean="0"/>
              <a:t>Classification-Lasso Based variable selection</a:t>
            </a:r>
          </a:p>
          <a:p>
            <a:r>
              <a:rPr lang="zh-CN" altLang="en-US" dirty="0" smtClean="0"/>
              <a:t>基因网络推断 </a:t>
            </a:r>
            <a:r>
              <a:rPr lang="en-US" altLang="zh-CN" dirty="0" smtClean="0"/>
              <a:t>(Topic VI)</a:t>
            </a:r>
          </a:p>
          <a:p>
            <a:pPr lvl="1"/>
            <a:r>
              <a:rPr lang="en-US" altLang="zh-CN" dirty="0" smtClean="0"/>
              <a:t>Bayesian</a:t>
            </a:r>
            <a:r>
              <a:rPr lang="zh-CN" altLang="en-US" dirty="0" smtClean="0"/>
              <a:t>网络</a:t>
            </a:r>
            <a:endParaRPr lang="en-US" altLang="zh-CN" dirty="0" smtClean="0"/>
          </a:p>
          <a:p>
            <a:pPr lvl="1"/>
            <a:r>
              <a:rPr lang="en-US" altLang="zh-CN" dirty="0" smtClean="0"/>
              <a:t>Gaussian Graphical Model</a:t>
            </a:r>
          </a:p>
          <a:p>
            <a:r>
              <a:rPr lang="zh-CN" altLang="en-US" dirty="0" smtClean="0"/>
              <a:t>基因网络分析 </a:t>
            </a:r>
            <a:r>
              <a:rPr lang="en-US" altLang="zh-CN" dirty="0" smtClean="0"/>
              <a:t>(Topic VII)</a:t>
            </a:r>
          </a:p>
          <a:p>
            <a:pPr lvl="1"/>
            <a:r>
              <a:rPr lang="en-US" altLang="zh-CN" dirty="0" smtClean="0"/>
              <a:t>Network clustering</a:t>
            </a:r>
          </a:p>
          <a:p>
            <a:pPr lvl="1"/>
            <a:r>
              <a:rPr lang="en-US" altLang="zh-CN" dirty="0" smtClean="0"/>
              <a:t>Network Motif</a:t>
            </a:r>
          </a:p>
          <a:p>
            <a:pPr lvl="1"/>
            <a:r>
              <a:rPr lang="en-US" altLang="zh-CN" dirty="0" smtClean="0"/>
              <a:t>Markov random field (MRF)</a:t>
            </a:r>
          </a:p>
          <a:p>
            <a:r>
              <a:rPr lang="en-US" altLang="zh-CN" dirty="0" smtClean="0"/>
              <a:t>Dimension reduction</a:t>
            </a:r>
            <a:r>
              <a:rPr lang="zh-CN" altLang="en-US" dirty="0" smtClean="0"/>
              <a:t>及其应用  </a:t>
            </a:r>
            <a:r>
              <a:rPr lang="en-US" altLang="zh-CN" dirty="0" smtClean="0"/>
              <a:t>(Topic VIII)</a:t>
            </a:r>
          </a:p>
          <a:p>
            <a:endParaRPr lang="en-US" altLang="zh-CN" dirty="0" smtClean="0"/>
          </a:p>
          <a:p>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dirty="0" smtClean="0"/>
              <a:t>考评</a:t>
            </a:r>
          </a:p>
        </p:txBody>
      </p:sp>
      <p:sp>
        <p:nvSpPr>
          <p:cNvPr id="4099" name="内容占位符 2"/>
          <p:cNvSpPr>
            <a:spLocks noGrp="1"/>
          </p:cNvSpPr>
          <p:nvPr>
            <p:ph idx="1"/>
          </p:nvPr>
        </p:nvSpPr>
        <p:spPr/>
        <p:txBody>
          <a:bodyPr/>
          <a:lstStyle/>
          <a:p>
            <a:r>
              <a:rPr lang="zh-CN" altLang="en-US" dirty="0" smtClean="0"/>
              <a:t>平时作业：</a:t>
            </a:r>
            <a:r>
              <a:rPr lang="en-US" altLang="zh-CN" dirty="0" smtClean="0"/>
              <a:t>20%</a:t>
            </a:r>
          </a:p>
          <a:p>
            <a:endParaRPr lang="en-US" altLang="zh-CN" dirty="0" smtClean="0"/>
          </a:p>
          <a:p>
            <a:r>
              <a:rPr lang="zh-CN" altLang="en-US" dirty="0" smtClean="0"/>
              <a:t>期末</a:t>
            </a:r>
            <a:r>
              <a:rPr lang="en-US" altLang="zh-CN" dirty="0" smtClean="0"/>
              <a:t>Project</a:t>
            </a:r>
            <a:r>
              <a:rPr lang="zh-CN" altLang="en-US" dirty="0" smtClean="0"/>
              <a:t>：</a:t>
            </a:r>
            <a:r>
              <a:rPr lang="en-US" altLang="zh-CN" dirty="0" smtClean="0"/>
              <a:t>80%</a:t>
            </a:r>
            <a:endParaRPr lang="zh-CN" altLang="en-US" dirty="0" smtClean="0"/>
          </a:p>
        </p:txBody>
      </p:sp>
      <p:sp>
        <p:nvSpPr>
          <p:cNvPr id="4" name="TextBox 3"/>
          <p:cNvSpPr txBox="1"/>
          <p:nvPr/>
        </p:nvSpPr>
        <p:spPr>
          <a:xfrm>
            <a:off x="2123728" y="5589240"/>
            <a:ext cx="5112568" cy="923330"/>
          </a:xfrm>
          <a:prstGeom prst="rect">
            <a:avLst/>
          </a:prstGeom>
          <a:noFill/>
        </p:spPr>
        <p:txBody>
          <a:bodyPr wrap="square" rtlCol="0">
            <a:spAutoFit/>
          </a:bodyPr>
          <a:lstStyle/>
          <a:p>
            <a:pPr algn="ctr"/>
            <a:r>
              <a:rPr lang="zh-CN" altLang="en-US" dirty="0" smtClean="0"/>
              <a:t>以下</a:t>
            </a:r>
            <a:r>
              <a:rPr lang="en-US" altLang="zh-CN" dirty="0" smtClean="0"/>
              <a:t>PPT</a:t>
            </a:r>
            <a:r>
              <a:rPr lang="zh-CN" altLang="en-US" dirty="0" smtClean="0"/>
              <a:t>部分来源于</a:t>
            </a:r>
            <a:endParaRPr lang="en-US" altLang="zh-CN" dirty="0" smtClean="0"/>
          </a:p>
          <a:p>
            <a:pPr algn="ctr"/>
            <a:r>
              <a:rPr lang="en-US" altLang="zh-CN" dirty="0" err="1" smtClean="0"/>
              <a:t>Zhaohui</a:t>
            </a:r>
            <a:r>
              <a:rPr lang="en-US" altLang="zh-CN" dirty="0" smtClean="0"/>
              <a:t> Qin( University of Emory)</a:t>
            </a:r>
          </a:p>
          <a:p>
            <a:pPr algn="ctr"/>
            <a:r>
              <a:rPr lang="en-US" altLang="zh-CN" dirty="0" smtClean="0"/>
              <a:t>2011</a:t>
            </a:r>
            <a:r>
              <a:rPr lang="zh-CN" altLang="en-US" dirty="0" smtClean="0"/>
              <a:t>年北京大学统计中心暑期课程第一讲</a:t>
            </a:r>
            <a:endParaRPr lang="zh-CN" altLang="en-US" dirty="0"/>
          </a:p>
        </p:txBody>
      </p:sp>
    </p:spTree>
    <p:extLst>
      <p:ext uri="{BB962C8B-B14F-4D97-AF65-F5344CB8AC3E}">
        <p14:creationId xmlns:p14="http://schemas.microsoft.com/office/powerpoint/2010/main" xmlns="" val="7717063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Topic I: Sequence’s Feature Detection</a:t>
            </a:r>
            <a:endParaRPr lang="zh-CN" altLang="en-US" dirty="0"/>
          </a:p>
        </p:txBody>
      </p:sp>
      <p:sp>
        <p:nvSpPr>
          <p:cNvPr id="3" name="内容占位符 2"/>
          <p:cNvSpPr>
            <a:spLocks noGrp="1"/>
          </p:cNvSpPr>
          <p:nvPr>
            <p:ph idx="1"/>
          </p:nvPr>
        </p:nvSpPr>
        <p:spPr/>
        <p:txBody>
          <a:bodyPr>
            <a:normAutofit/>
          </a:bodyPr>
          <a:lstStyle/>
          <a:p>
            <a:r>
              <a:rPr lang="en-US" altLang="zh-CN" dirty="0" smtClean="0"/>
              <a:t>Problem I: </a:t>
            </a:r>
            <a:r>
              <a:rPr lang="en-US" altLang="zh-CN" dirty="0" err="1" smtClean="0"/>
              <a:t>CpG</a:t>
            </a:r>
            <a:r>
              <a:rPr lang="en-US" altLang="zh-CN" dirty="0" smtClean="0"/>
              <a:t> island finding</a:t>
            </a:r>
          </a:p>
          <a:p>
            <a:endParaRPr lang="en-US" altLang="zh-CN" dirty="0" smtClean="0"/>
          </a:p>
          <a:p>
            <a:r>
              <a:rPr lang="en-US" altLang="zh-CN" dirty="0" smtClean="0"/>
              <a:t>Problem II:</a:t>
            </a:r>
            <a:r>
              <a:rPr lang="zh-CN" altLang="en-US" dirty="0" smtClean="0"/>
              <a:t> </a:t>
            </a:r>
            <a:r>
              <a:rPr lang="en-US" altLang="zh-CN" dirty="0" smtClean="0"/>
              <a:t>Gene finding (promoter prediction, Splicing site prediction, Translation Initial Site Prediction etc.)</a:t>
            </a:r>
          </a:p>
          <a:p>
            <a:endParaRPr lang="en-US" altLang="zh-CN" dirty="0" smtClean="0"/>
          </a:p>
          <a:p>
            <a:r>
              <a:rPr lang="en-US" altLang="zh-CN" dirty="0" smtClean="0"/>
              <a:t>Hidden Markov Model is a powerful method for these problems</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7" name="Picture 5"/>
          <p:cNvPicPr>
            <a:picLocks noChangeAspect="1" noChangeArrowheads="1"/>
          </p:cNvPicPr>
          <p:nvPr/>
        </p:nvPicPr>
        <p:blipFill>
          <a:blip r:embed="rId2" cstate="print"/>
          <a:srcRect l="6683" t="46300" r="42325" b="40652"/>
          <a:stretch>
            <a:fillRect/>
          </a:stretch>
        </p:blipFill>
        <p:spPr bwMode="auto">
          <a:xfrm>
            <a:off x="1790700" y="4419600"/>
            <a:ext cx="5562600" cy="1055688"/>
          </a:xfrm>
          <a:prstGeom prst="rect">
            <a:avLst/>
          </a:prstGeom>
          <a:solidFill>
            <a:schemeClr val="bg1"/>
          </a:solidFill>
          <a:ln w="9525">
            <a:noFill/>
            <a:miter lim="800000"/>
            <a:headEnd/>
            <a:tailEnd/>
          </a:ln>
          <a:effectLst/>
        </p:spPr>
      </p:pic>
      <p:sp>
        <p:nvSpPr>
          <p:cNvPr id="13318" name="AutoShape 6"/>
          <p:cNvSpPr>
            <a:spLocks/>
          </p:cNvSpPr>
          <p:nvPr/>
        </p:nvSpPr>
        <p:spPr bwMode="auto">
          <a:xfrm rot="-5400000">
            <a:off x="4533900" y="4903788"/>
            <a:ext cx="76200" cy="1371600"/>
          </a:xfrm>
          <a:prstGeom prst="leftBrace">
            <a:avLst>
              <a:gd name="adj1" fmla="val 150000"/>
              <a:gd name="adj2" fmla="val 50000"/>
            </a:avLst>
          </a:prstGeom>
          <a:noFill/>
          <a:ln w="28575">
            <a:solidFill>
              <a:schemeClr val="tx1"/>
            </a:solidFill>
            <a:round/>
            <a:headEnd/>
            <a:tailEnd/>
          </a:ln>
          <a:effectLst/>
        </p:spPr>
        <p:txBody>
          <a:bodyPr wrap="none" anchor="ctr"/>
          <a:lstStyle/>
          <a:p>
            <a:endParaRPr lang="zh-CN" altLang="en-US"/>
          </a:p>
        </p:txBody>
      </p:sp>
      <p:sp>
        <p:nvSpPr>
          <p:cNvPr id="13320" name="Text Box 8"/>
          <p:cNvSpPr txBox="1">
            <a:spLocks noChangeArrowheads="1"/>
          </p:cNvSpPr>
          <p:nvPr/>
        </p:nvSpPr>
        <p:spPr bwMode="auto">
          <a:xfrm>
            <a:off x="3352800" y="2362200"/>
            <a:ext cx="2438400" cy="822325"/>
          </a:xfrm>
          <a:prstGeom prst="rect">
            <a:avLst/>
          </a:prstGeom>
          <a:noFill/>
          <a:ln w="9525">
            <a:noFill/>
            <a:miter lim="800000"/>
            <a:headEnd/>
            <a:tailEnd/>
          </a:ln>
          <a:effectLst/>
        </p:spPr>
        <p:txBody>
          <a:bodyPr>
            <a:spAutoFit/>
          </a:bodyPr>
          <a:lstStyle/>
          <a:p>
            <a:pPr>
              <a:spcBef>
                <a:spcPct val="50000"/>
              </a:spcBef>
            </a:pPr>
            <a:r>
              <a:rPr lang="en-US" altLang="zh-CN" b="1" i="1">
                <a:solidFill>
                  <a:srgbClr val="FF0000"/>
                </a:solidFill>
                <a:ea typeface="宋体" pitchFamily="2" charset="-122"/>
              </a:rPr>
              <a:t>CG-rich region: P(CG) ~ </a:t>
            </a:r>
            <a:r>
              <a:rPr lang="en-US" altLang="zh-CN" b="1" i="1" u="sng">
                <a:solidFill>
                  <a:srgbClr val="9933FF"/>
                </a:solidFill>
                <a:ea typeface="宋体" pitchFamily="2" charset="-122"/>
              </a:rPr>
              <a:t>0.25</a:t>
            </a:r>
          </a:p>
        </p:txBody>
      </p:sp>
      <p:sp>
        <p:nvSpPr>
          <p:cNvPr id="13319" name="AutoShape 7"/>
          <p:cNvSpPr>
            <a:spLocks/>
          </p:cNvSpPr>
          <p:nvPr/>
        </p:nvSpPr>
        <p:spPr bwMode="auto">
          <a:xfrm rot="5400000" flipV="1">
            <a:off x="3910807" y="4139406"/>
            <a:ext cx="163512" cy="701675"/>
          </a:xfrm>
          <a:prstGeom prst="leftBrace">
            <a:avLst>
              <a:gd name="adj1" fmla="val 35761"/>
              <a:gd name="adj2" fmla="val 50000"/>
            </a:avLst>
          </a:prstGeom>
          <a:noFill/>
          <a:ln w="38100">
            <a:solidFill>
              <a:srgbClr val="FF0000"/>
            </a:solidFill>
            <a:round/>
            <a:headEnd/>
            <a:tailEnd/>
          </a:ln>
          <a:effectLst/>
        </p:spPr>
        <p:txBody>
          <a:bodyPr wrap="none" anchor="ctr"/>
          <a:lstStyle/>
          <a:p>
            <a:endParaRPr lang="zh-CN" altLang="en-US"/>
          </a:p>
        </p:txBody>
      </p:sp>
      <p:sp>
        <p:nvSpPr>
          <p:cNvPr id="13321" name="Text Box 9"/>
          <p:cNvSpPr txBox="1">
            <a:spLocks noChangeArrowheads="1"/>
          </p:cNvSpPr>
          <p:nvPr/>
        </p:nvSpPr>
        <p:spPr bwMode="auto">
          <a:xfrm>
            <a:off x="4343400" y="4191000"/>
            <a:ext cx="793750" cy="457200"/>
          </a:xfrm>
          <a:prstGeom prst="rect">
            <a:avLst/>
          </a:prstGeom>
          <a:noFill/>
          <a:ln w="38100">
            <a:noFill/>
            <a:miter lim="800000"/>
            <a:headEnd/>
            <a:tailEnd/>
          </a:ln>
          <a:effectLst/>
        </p:spPr>
        <p:txBody>
          <a:bodyPr>
            <a:spAutoFit/>
          </a:bodyPr>
          <a:lstStyle/>
          <a:p>
            <a:pPr>
              <a:spcBef>
                <a:spcPct val="50000"/>
              </a:spcBef>
            </a:pPr>
            <a:r>
              <a:rPr lang="en-US" altLang="zh-CN" b="1">
                <a:solidFill>
                  <a:srgbClr val="FF0000"/>
                </a:solidFill>
                <a:ea typeface="宋体" pitchFamily="2" charset="-122"/>
              </a:rPr>
              <a:t>……</a:t>
            </a:r>
          </a:p>
        </p:txBody>
      </p:sp>
      <p:sp>
        <p:nvSpPr>
          <p:cNvPr id="13322" name="Text Box 10"/>
          <p:cNvSpPr txBox="1">
            <a:spLocks noChangeArrowheads="1"/>
          </p:cNvSpPr>
          <p:nvPr/>
        </p:nvSpPr>
        <p:spPr bwMode="auto">
          <a:xfrm>
            <a:off x="3657600" y="5627688"/>
            <a:ext cx="2895600" cy="457200"/>
          </a:xfrm>
          <a:prstGeom prst="rect">
            <a:avLst/>
          </a:prstGeom>
          <a:noFill/>
          <a:ln w="9525">
            <a:noFill/>
            <a:miter lim="800000"/>
            <a:headEnd/>
            <a:tailEnd/>
          </a:ln>
          <a:effectLst/>
        </p:spPr>
        <p:txBody>
          <a:bodyPr>
            <a:spAutoFit/>
          </a:bodyPr>
          <a:lstStyle/>
          <a:p>
            <a:pPr>
              <a:spcBef>
                <a:spcPct val="50000"/>
              </a:spcBef>
            </a:pPr>
            <a:r>
              <a:rPr lang="en-US" altLang="zh-CN">
                <a:solidFill>
                  <a:srgbClr val="FF0000"/>
                </a:solidFill>
                <a:ea typeface="宋体" pitchFamily="2" charset="-122"/>
              </a:rPr>
              <a:t>Gene coding region</a:t>
            </a:r>
          </a:p>
        </p:txBody>
      </p:sp>
      <p:sp>
        <p:nvSpPr>
          <p:cNvPr id="13324" name="Text Box 12"/>
          <p:cNvSpPr txBox="1">
            <a:spLocks noChangeArrowheads="1"/>
          </p:cNvSpPr>
          <p:nvPr/>
        </p:nvSpPr>
        <p:spPr bwMode="auto">
          <a:xfrm>
            <a:off x="1981200" y="6019800"/>
            <a:ext cx="2438400" cy="396875"/>
          </a:xfrm>
          <a:prstGeom prst="rect">
            <a:avLst/>
          </a:prstGeom>
          <a:noFill/>
          <a:ln w="9525">
            <a:noFill/>
            <a:miter lim="800000"/>
            <a:headEnd/>
            <a:tailEnd/>
          </a:ln>
          <a:effectLst/>
        </p:spPr>
        <p:txBody>
          <a:bodyPr>
            <a:spAutoFit/>
          </a:bodyPr>
          <a:lstStyle/>
          <a:p>
            <a:pPr>
              <a:spcBef>
                <a:spcPct val="50000"/>
              </a:spcBef>
            </a:pPr>
            <a:r>
              <a:rPr lang="en-US" altLang="zh-CN" sz="2000" b="1">
                <a:solidFill>
                  <a:srgbClr val="FF0000"/>
                </a:solidFill>
                <a:ea typeface="宋体" pitchFamily="2" charset="-122"/>
              </a:rPr>
              <a:t>Promoter region</a:t>
            </a:r>
          </a:p>
        </p:txBody>
      </p:sp>
      <p:sp>
        <p:nvSpPr>
          <p:cNvPr id="13325" name="Line 13"/>
          <p:cNvSpPr>
            <a:spLocks noChangeShapeType="1"/>
          </p:cNvSpPr>
          <p:nvPr/>
        </p:nvSpPr>
        <p:spPr bwMode="auto">
          <a:xfrm flipV="1">
            <a:off x="3124200" y="5475288"/>
            <a:ext cx="609600" cy="620712"/>
          </a:xfrm>
          <a:prstGeom prst="line">
            <a:avLst/>
          </a:prstGeom>
          <a:noFill/>
          <a:ln w="38100">
            <a:solidFill>
              <a:srgbClr val="9933FF"/>
            </a:solidFill>
            <a:round/>
            <a:headEnd/>
            <a:tailEnd type="triangle" w="med" len="med"/>
          </a:ln>
          <a:effectLst/>
        </p:spPr>
        <p:txBody>
          <a:bodyPr wrap="none"/>
          <a:lstStyle/>
          <a:p>
            <a:endParaRPr lang="zh-CN" altLang="en-US"/>
          </a:p>
        </p:txBody>
      </p:sp>
      <p:sp>
        <p:nvSpPr>
          <p:cNvPr id="13327" name="Text Box 15"/>
          <p:cNvSpPr txBox="1">
            <a:spLocks noChangeArrowheads="1"/>
          </p:cNvSpPr>
          <p:nvPr/>
        </p:nvSpPr>
        <p:spPr bwMode="auto">
          <a:xfrm>
            <a:off x="838200" y="1905000"/>
            <a:ext cx="2438400" cy="822325"/>
          </a:xfrm>
          <a:prstGeom prst="rect">
            <a:avLst/>
          </a:prstGeom>
          <a:noFill/>
          <a:ln w="9525">
            <a:noFill/>
            <a:miter lim="800000"/>
            <a:headEnd/>
            <a:tailEnd/>
          </a:ln>
          <a:effectLst/>
        </p:spPr>
        <p:txBody>
          <a:bodyPr>
            <a:spAutoFit/>
          </a:bodyPr>
          <a:lstStyle/>
          <a:p>
            <a:pPr>
              <a:spcBef>
                <a:spcPct val="50000"/>
              </a:spcBef>
            </a:pPr>
            <a:r>
              <a:rPr lang="en-US" altLang="zh-CN" b="1" i="1">
                <a:solidFill>
                  <a:srgbClr val="FF0000"/>
                </a:solidFill>
                <a:ea typeface="宋体" pitchFamily="2" charset="-122"/>
              </a:rPr>
              <a:t>CG-poor regions: P(CG) ~ </a:t>
            </a:r>
            <a:r>
              <a:rPr lang="en-US" altLang="zh-CN" b="1" i="1" u="sng">
                <a:solidFill>
                  <a:srgbClr val="9933FF"/>
                </a:solidFill>
                <a:ea typeface="宋体" pitchFamily="2" charset="-122"/>
              </a:rPr>
              <a:t>0.07!</a:t>
            </a:r>
          </a:p>
        </p:txBody>
      </p:sp>
      <p:sp>
        <p:nvSpPr>
          <p:cNvPr id="13330" name="Line 18"/>
          <p:cNvSpPr>
            <a:spLocks noChangeShapeType="1"/>
          </p:cNvSpPr>
          <p:nvPr/>
        </p:nvSpPr>
        <p:spPr bwMode="auto">
          <a:xfrm>
            <a:off x="4003675" y="3225800"/>
            <a:ext cx="0" cy="1143000"/>
          </a:xfrm>
          <a:prstGeom prst="line">
            <a:avLst/>
          </a:prstGeom>
          <a:noFill/>
          <a:ln w="38100">
            <a:solidFill>
              <a:srgbClr val="9933FF"/>
            </a:solidFill>
            <a:round/>
            <a:headEnd/>
            <a:tailEnd type="triangle" w="med" len="med"/>
          </a:ln>
          <a:effectLst/>
        </p:spPr>
        <p:txBody>
          <a:bodyPr wrap="none"/>
          <a:lstStyle/>
          <a:p>
            <a:endParaRPr lang="zh-CN" altLang="en-US"/>
          </a:p>
        </p:txBody>
      </p:sp>
      <p:sp>
        <p:nvSpPr>
          <p:cNvPr id="13331" name="Line 19"/>
          <p:cNvSpPr>
            <a:spLocks noChangeShapeType="1"/>
          </p:cNvSpPr>
          <p:nvPr/>
        </p:nvSpPr>
        <p:spPr bwMode="auto">
          <a:xfrm>
            <a:off x="2057400" y="2819400"/>
            <a:ext cx="4114800" cy="1600200"/>
          </a:xfrm>
          <a:prstGeom prst="line">
            <a:avLst/>
          </a:prstGeom>
          <a:noFill/>
          <a:ln w="9525">
            <a:solidFill>
              <a:schemeClr val="tx1"/>
            </a:solidFill>
            <a:round/>
            <a:headEnd/>
            <a:tailEnd type="triangle" w="med" len="med"/>
          </a:ln>
          <a:effectLst/>
        </p:spPr>
        <p:txBody>
          <a:bodyPr wrap="none"/>
          <a:lstStyle/>
          <a:p>
            <a:endParaRPr lang="zh-CN" altLang="en-US"/>
          </a:p>
        </p:txBody>
      </p:sp>
      <p:sp>
        <p:nvSpPr>
          <p:cNvPr id="13332" name="Line 20"/>
          <p:cNvSpPr>
            <a:spLocks noChangeShapeType="1"/>
          </p:cNvSpPr>
          <p:nvPr/>
        </p:nvSpPr>
        <p:spPr bwMode="auto">
          <a:xfrm>
            <a:off x="1905000" y="2819400"/>
            <a:ext cx="914400" cy="1600200"/>
          </a:xfrm>
          <a:prstGeom prst="line">
            <a:avLst/>
          </a:prstGeom>
          <a:noFill/>
          <a:ln w="9525">
            <a:solidFill>
              <a:schemeClr val="tx1"/>
            </a:solidFill>
            <a:round/>
            <a:headEnd/>
            <a:tailEnd type="triangle" w="med" len="med"/>
          </a:ln>
          <a:effectLst/>
        </p:spPr>
        <p:txBody>
          <a:bodyPr wrap="none"/>
          <a:lstStyle/>
          <a:p>
            <a:endParaRPr lang="zh-CN" altLang="en-US"/>
          </a:p>
        </p:txBody>
      </p:sp>
      <p:sp>
        <p:nvSpPr>
          <p:cNvPr id="13333" name="AutoShape 21"/>
          <p:cNvSpPr>
            <a:spLocks/>
          </p:cNvSpPr>
          <p:nvPr/>
        </p:nvSpPr>
        <p:spPr bwMode="auto">
          <a:xfrm rot="5400000" flipV="1">
            <a:off x="2743200" y="3810000"/>
            <a:ext cx="152400" cy="1371600"/>
          </a:xfrm>
          <a:prstGeom prst="leftBrace">
            <a:avLst>
              <a:gd name="adj1" fmla="val 75000"/>
              <a:gd name="adj2" fmla="val 50000"/>
            </a:avLst>
          </a:prstGeom>
          <a:noFill/>
          <a:ln w="9525">
            <a:solidFill>
              <a:schemeClr val="tx1"/>
            </a:solidFill>
            <a:round/>
            <a:headEnd/>
            <a:tailEnd/>
          </a:ln>
          <a:effectLst/>
        </p:spPr>
        <p:txBody>
          <a:bodyPr wrap="none" anchor="ctr"/>
          <a:lstStyle/>
          <a:p>
            <a:endParaRPr lang="zh-CN" altLang="en-US"/>
          </a:p>
        </p:txBody>
      </p:sp>
      <p:sp>
        <p:nvSpPr>
          <p:cNvPr id="13334" name="AutoShape 22"/>
          <p:cNvSpPr>
            <a:spLocks/>
          </p:cNvSpPr>
          <p:nvPr/>
        </p:nvSpPr>
        <p:spPr bwMode="auto">
          <a:xfrm rot="5400000" flipV="1">
            <a:off x="6134100" y="3619500"/>
            <a:ext cx="152400" cy="1752600"/>
          </a:xfrm>
          <a:prstGeom prst="leftBrace">
            <a:avLst>
              <a:gd name="adj1" fmla="val 95833"/>
              <a:gd name="adj2" fmla="val 50000"/>
            </a:avLst>
          </a:prstGeom>
          <a:noFill/>
          <a:ln w="9525">
            <a:solidFill>
              <a:schemeClr val="tx1"/>
            </a:solidFill>
            <a:round/>
            <a:headEnd/>
            <a:tailEnd/>
          </a:ln>
          <a:effectLst/>
        </p:spPr>
        <p:txBody>
          <a:bodyPr wrap="none" anchor="ctr"/>
          <a:lstStyle/>
          <a:p>
            <a:endParaRPr lang="zh-CN" altLang="en-US"/>
          </a:p>
        </p:txBody>
      </p:sp>
      <p:sp>
        <p:nvSpPr>
          <p:cNvPr id="18" name="标题 17"/>
          <p:cNvSpPr>
            <a:spLocks noGrp="1"/>
          </p:cNvSpPr>
          <p:nvPr>
            <p:ph type="title"/>
          </p:nvPr>
        </p:nvSpPr>
        <p:spPr/>
        <p:txBody>
          <a:bodyPr/>
          <a:lstStyle/>
          <a:p>
            <a:r>
              <a:rPr lang="zh-CN" altLang="en-US" dirty="0" smtClean="0"/>
              <a:t>什么是</a:t>
            </a:r>
            <a:r>
              <a:rPr lang="en-US" altLang="zh-CN" dirty="0" err="1" smtClean="0"/>
              <a:t>CpG</a:t>
            </a:r>
            <a:r>
              <a:rPr lang="zh-CN" altLang="en-US" dirty="0" smtClean="0"/>
              <a:t>岛？</a:t>
            </a:r>
            <a:endParaRPr lang="zh-CN"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err="1" smtClean="0"/>
              <a:t>CpG</a:t>
            </a:r>
            <a:r>
              <a:rPr lang="zh-CN" altLang="en-US" dirty="0" smtClean="0"/>
              <a:t>岛的生物学意义</a:t>
            </a:r>
            <a:endParaRPr lang="zh-CN" altLang="en-US" b="1" dirty="0"/>
          </a:p>
        </p:txBody>
      </p:sp>
      <p:sp>
        <p:nvSpPr>
          <p:cNvPr id="15362" name="Rectangle 2"/>
          <p:cNvSpPr>
            <a:spLocks noGrp="1" noChangeArrowheads="1"/>
          </p:cNvSpPr>
          <p:nvPr>
            <p:ph idx="1"/>
          </p:nvPr>
        </p:nvSpPr>
        <p:spPr/>
        <p:txBody>
          <a:bodyPr/>
          <a:lstStyle/>
          <a:p>
            <a:r>
              <a:rPr lang="en-US" altLang="zh-CN">
                <a:ea typeface="宋体" pitchFamily="2" charset="-122"/>
              </a:rPr>
              <a:t>CpG-rich regions are associated with genes which are </a:t>
            </a:r>
            <a:r>
              <a:rPr lang="en-US" altLang="zh-CN" i="1">
                <a:solidFill>
                  <a:srgbClr val="FF0000"/>
                </a:solidFill>
                <a:ea typeface="宋体" pitchFamily="2" charset="-122"/>
              </a:rPr>
              <a:t>frequently transcribed</a:t>
            </a:r>
            <a:r>
              <a:rPr lang="en-US" altLang="zh-CN">
                <a:ea typeface="宋体" pitchFamily="2" charset="-122"/>
              </a:rPr>
              <a:t>.</a:t>
            </a:r>
          </a:p>
          <a:p>
            <a:r>
              <a:rPr lang="en-US" altLang="zh-CN">
                <a:ea typeface="宋体" pitchFamily="2" charset="-122"/>
              </a:rPr>
              <a:t>Helps to understand gene expression related to </a:t>
            </a:r>
            <a:r>
              <a:rPr lang="en-US" altLang="zh-CN" i="1">
                <a:solidFill>
                  <a:srgbClr val="FF0000"/>
                </a:solidFill>
                <a:ea typeface="宋体" pitchFamily="2" charset="-122"/>
              </a:rPr>
              <a:t>location</a:t>
            </a:r>
            <a:r>
              <a:rPr lang="en-US" altLang="zh-CN">
                <a:ea typeface="宋体" pitchFamily="2" charset="-122"/>
              </a:rPr>
              <a:t> in genome.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362">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5362">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362">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5362">
                                            <p:txEl>
                                              <p:pRg st="1" end="1"/>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err="1" smtClean="0"/>
              <a:t>CpG</a:t>
            </a:r>
            <a:r>
              <a:rPr lang="zh-CN" altLang="en-US" dirty="0" smtClean="0"/>
              <a:t>岛的生物学意义</a:t>
            </a:r>
            <a:endParaRPr lang="zh-CN" altLang="en-US" b="1" dirty="0"/>
          </a:p>
        </p:txBody>
      </p:sp>
      <p:sp>
        <p:nvSpPr>
          <p:cNvPr id="15362" name="Rectangle 2"/>
          <p:cNvSpPr>
            <a:spLocks noGrp="1" noChangeArrowheads="1"/>
          </p:cNvSpPr>
          <p:nvPr>
            <p:ph idx="1"/>
          </p:nvPr>
        </p:nvSpPr>
        <p:spPr/>
        <p:txBody>
          <a:bodyPr/>
          <a:lstStyle/>
          <a:p>
            <a:r>
              <a:rPr lang="en-US" altLang="zh-CN">
                <a:ea typeface="宋体" pitchFamily="2" charset="-122"/>
              </a:rPr>
              <a:t>CpG-rich regions are associated with genes which are </a:t>
            </a:r>
            <a:r>
              <a:rPr lang="en-US" altLang="zh-CN" i="1">
                <a:solidFill>
                  <a:srgbClr val="FF0000"/>
                </a:solidFill>
                <a:ea typeface="宋体" pitchFamily="2" charset="-122"/>
              </a:rPr>
              <a:t>frequently transcribed</a:t>
            </a:r>
            <a:r>
              <a:rPr lang="en-US" altLang="zh-CN">
                <a:ea typeface="宋体" pitchFamily="2" charset="-122"/>
              </a:rPr>
              <a:t>.</a:t>
            </a:r>
          </a:p>
          <a:p>
            <a:r>
              <a:rPr lang="en-US" altLang="zh-CN">
                <a:ea typeface="宋体" pitchFamily="2" charset="-122"/>
              </a:rPr>
              <a:t>Helps to understand gene expression related to </a:t>
            </a:r>
            <a:r>
              <a:rPr lang="en-US" altLang="zh-CN" i="1">
                <a:solidFill>
                  <a:srgbClr val="FF0000"/>
                </a:solidFill>
                <a:ea typeface="宋体" pitchFamily="2" charset="-122"/>
              </a:rPr>
              <a:t>location</a:t>
            </a:r>
            <a:r>
              <a:rPr lang="en-US" altLang="zh-CN">
                <a:ea typeface="宋体" pitchFamily="2" charset="-122"/>
              </a:rPr>
              <a:t> in genome.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362">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5362">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362">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5362">
                                            <p:txEl>
                                              <p:pRg st="1" end="1"/>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sz="quarter"/>
          </p:nvPr>
        </p:nvSpPr>
        <p:spPr>
          <a:xfrm>
            <a:off x="714348" y="428604"/>
            <a:ext cx="7772400" cy="1143000"/>
          </a:xfrm>
        </p:spPr>
        <p:txBody>
          <a:bodyPr/>
          <a:lstStyle/>
          <a:p>
            <a:pPr algn="ctr"/>
            <a:r>
              <a:rPr lang="zh-CN" altLang="en-US" dirty="0" smtClean="0">
                <a:ea typeface="宋体" pitchFamily="2" charset="-122"/>
              </a:rPr>
              <a:t>基因的结构</a:t>
            </a:r>
            <a:endParaRPr lang="en-US" altLang="zh-CN" dirty="0">
              <a:ea typeface="宋体" pitchFamily="2" charset="-122"/>
            </a:endParaRPr>
          </a:p>
        </p:txBody>
      </p:sp>
      <p:graphicFrame>
        <p:nvGraphicFramePr>
          <p:cNvPr id="347139" name="Object 3"/>
          <p:cNvGraphicFramePr>
            <a:graphicFrameLocks noGrp="1" noChangeAspect="1"/>
          </p:cNvGraphicFramePr>
          <p:nvPr>
            <p:ph sz="quarter" idx="1"/>
          </p:nvPr>
        </p:nvGraphicFramePr>
        <p:xfrm>
          <a:off x="457200" y="2659063"/>
          <a:ext cx="3838575" cy="787400"/>
        </p:xfrm>
        <a:graphic>
          <a:graphicData uri="http://schemas.openxmlformats.org/presentationml/2006/ole">
            <p:oleObj spid="_x0000_s2096" name="BMP 图像" r:id="rId3" imgW="3715269" imgH="762106" progId="PBrush">
              <p:embed/>
            </p:oleObj>
          </a:graphicData>
        </a:graphic>
      </p:graphicFrame>
      <p:graphicFrame>
        <p:nvGraphicFramePr>
          <p:cNvPr id="347140" name="Object 4"/>
          <p:cNvGraphicFramePr>
            <a:graphicFrameLocks noGrp="1" noChangeAspect="1"/>
          </p:cNvGraphicFramePr>
          <p:nvPr>
            <p:ph sz="quarter" idx="2"/>
          </p:nvPr>
        </p:nvGraphicFramePr>
        <p:xfrm>
          <a:off x="4891088" y="2790825"/>
          <a:ext cx="2954337" cy="777875"/>
        </p:xfrm>
        <a:graphic>
          <a:graphicData uri="http://schemas.openxmlformats.org/presentationml/2006/ole">
            <p:oleObj spid="_x0000_s2097" name="位图图像" r:id="rId4" imgW="2286198" imgH="601905" progId="PBrush">
              <p:embed/>
            </p:oleObj>
          </a:graphicData>
        </a:graphic>
      </p:graphicFrame>
      <p:sp>
        <p:nvSpPr>
          <p:cNvPr id="347141" name="Rectangle 5"/>
          <p:cNvSpPr>
            <a:spLocks noChangeArrowheads="1"/>
          </p:cNvSpPr>
          <p:nvPr/>
        </p:nvSpPr>
        <p:spPr bwMode="auto">
          <a:xfrm>
            <a:off x="1782763" y="4044950"/>
            <a:ext cx="1219200" cy="146050"/>
          </a:xfrm>
          <a:prstGeom prst="rect">
            <a:avLst/>
          </a:prstGeom>
          <a:solidFill>
            <a:srgbClr val="FFFF99"/>
          </a:solidFill>
          <a:ln w="19050">
            <a:solidFill>
              <a:srgbClr val="FFFF99"/>
            </a:solidFill>
            <a:miter lim="800000"/>
            <a:headEnd/>
            <a:tailEnd/>
          </a:ln>
          <a:effectLst/>
        </p:spPr>
        <p:txBody>
          <a:bodyPr wrap="none" anchor="ctr"/>
          <a:lstStyle/>
          <a:p>
            <a:endParaRPr lang="zh-CN" altLang="en-US"/>
          </a:p>
        </p:txBody>
      </p:sp>
      <p:sp>
        <p:nvSpPr>
          <p:cNvPr id="347142" name="Rectangle 6"/>
          <p:cNvSpPr>
            <a:spLocks noChangeArrowheads="1"/>
          </p:cNvSpPr>
          <p:nvPr/>
        </p:nvSpPr>
        <p:spPr bwMode="auto">
          <a:xfrm>
            <a:off x="6888163" y="4049713"/>
            <a:ext cx="762000" cy="146050"/>
          </a:xfrm>
          <a:prstGeom prst="rect">
            <a:avLst/>
          </a:prstGeom>
          <a:solidFill>
            <a:srgbClr val="663300"/>
          </a:solidFill>
          <a:ln w="19050">
            <a:solidFill>
              <a:schemeClr val="tx1"/>
            </a:solidFill>
            <a:miter lim="800000"/>
            <a:headEnd/>
            <a:tailEnd/>
          </a:ln>
          <a:effectLst/>
        </p:spPr>
        <p:txBody>
          <a:bodyPr wrap="none" anchor="ctr"/>
          <a:lstStyle/>
          <a:p>
            <a:endParaRPr lang="zh-CN" altLang="en-US"/>
          </a:p>
        </p:txBody>
      </p:sp>
      <p:sp>
        <p:nvSpPr>
          <p:cNvPr id="347143" name="Rectangle 7"/>
          <p:cNvSpPr>
            <a:spLocks noChangeArrowheads="1"/>
          </p:cNvSpPr>
          <p:nvPr/>
        </p:nvSpPr>
        <p:spPr bwMode="auto">
          <a:xfrm>
            <a:off x="4384675" y="4057650"/>
            <a:ext cx="801688" cy="142875"/>
          </a:xfrm>
          <a:prstGeom prst="rect">
            <a:avLst/>
          </a:prstGeom>
          <a:solidFill>
            <a:srgbClr val="FFFF66"/>
          </a:solidFill>
          <a:ln w="19050">
            <a:solidFill>
              <a:schemeClr val="tx1"/>
            </a:solidFill>
            <a:miter lim="800000"/>
            <a:headEnd/>
            <a:tailEnd/>
          </a:ln>
          <a:effectLst/>
        </p:spPr>
        <p:txBody>
          <a:bodyPr wrap="none" anchor="ctr"/>
          <a:lstStyle/>
          <a:p>
            <a:endParaRPr lang="zh-CN" altLang="en-US"/>
          </a:p>
        </p:txBody>
      </p:sp>
      <p:sp>
        <p:nvSpPr>
          <p:cNvPr id="347144" name="Line 8"/>
          <p:cNvSpPr>
            <a:spLocks noChangeShapeType="1"/>
          </p:cNvSpPr>
          <p:nvPr/>
        </p:nvSpPr>
        <p:spPr bwMode="auto">
          <a:xfrm>
            <a:off x="2579688" y="3268663"/>
            <a:ext cx="0" cy="723900"/>
          </a:xfrm>
          <a:prstGeom prst="line">
            <a:avLst/>
          </a:prstGeom>
          <a:noFill/>
          <a:ln w="19050">
            <a:solidFill>
              <a:schemeClr val="hlink"/>
            </a:solidFill>
            <a:round/>
            <a:headEnd/>
            <a:tailEnd type="triangle" w="med" len="med"/>
          </a:ln>
          <a:effectLst/>
        </p:spPr>
        <p:txBody>
          <a:bodyPr anchor="ctr"/>
          <a:lstStyle/>
          <a:p>
            <a:endParaRPr lang="zh-CN" altLang="en-US"/>
          </a:p>
        </p:txBody>
      </p:sp>
      <p:sp>
        <p:nvSpPr>
          <p:cNvPr id="347145" name="Line 9"/>
          <p:cNvSpPr>
            <a:spLocks noChangeShapeType="1"/>
          </p:cNvSpPr>
          <p:nvPr/>
        </p:nvSpPr>
        <p:spPr bwMode="auto">
          <a:xfrm>
            <a:off x="7669213" y="3278188"/>
            <a:ext cx="0" cy="723900"/>
          </a:xfrm>
          <a:prstGeom prst="line">
            <a:avLst/>
          </a:prstGeom>
          <a:noFill/>
          <a:ln w="19050">
            <a:solidFill>
              <a:schemeClr val="hlink"/>
            </a:solidFill>
            <a:round/>
            <a:headEnd/>
            <a:tailEnd type="triangle" w="med" len="med"/>
          </a:ln>
          <a:effectLst/>
        </p:spPr>
        <p:txBody>
          <a:bodyPr anchor="ctr"/>
          <a:lstStyle/>
          <a:p>
            <a:endParaRPr lang="zh-CN" altLang="en-US"/>
          </a:p>
        </p:txBody>
      </p:sp>
      <p:sp>
        <p:nvSpPr>
          <p:cNvPr id="347146" name="Text Box 10"/>
          <p:cNvSpPr txBox="1">
            <a:spLocks noChangeArrowheads="1"/>
          </p:cNvSpPr>
          <p:nvPr/>
        </p:nvSpPr>
        <p:spPr bwMode="auto">
          <a:xfrm>
            <a:off x="3040063" y="5580063"/>
            <a:ext cx="1851025" cy="519112"/>
          </a:xfrm>
          <a:prstGeom prst="rect">
            <a:avLst/>
          </a:prstGeom>
          <a:noFill/>
          <a:ln w="9525">
            <a:noFill/>
            <a:miter lim="800000"/>
            <a:headEnd/>
            <a:tailEnd/>
          </a:ln>
          <a:effectLst/>
        </p:spPr>
        <p:txBody>
          <a:bodyPr wrap="none">
            <a:spAutoFit/>
          </a:bodyPr>
          <a:lstStyle/>
          <a:p>
            <a:pPr>
              <a:spcBef>
                <a:spcPct val="0"/>
              </a:spcBef>
              <a:buFontTx/>
              <a:buNone/>
            </a:pPr>
            <a:r>
              <a:rPr lang="en-US" altLang="zh-CN" sz="2800" baseline="0" dirty="0">
                <a:latin typeface="Times New Roman" pitchFamily="18" charset="0"/>
                <a:ea typeface="宋体" pitchFamily="2" charset="-122"/>
              </a:rPr>
              <a:t>Splice Sites</a:t>
            </a:r>
          </a:p>
        </p:txBody>
      </p:sp>
      <p:sp>
        <p:nvSpPr>
          <p:cNvPr id="347147" name="Text Box 11"/>
          <p:cNvSpPr txBox="1">
            <a:spLocks noChangeArrowheads="1"/>
          </p:cNvSpPr>
          <p:nvPr/>
        </p:nvSpPr>
        <p:spPr bwMode="auto">
          <a:xfrm>
            <a:off x="8382000" y="4892675"/>
            <a:ext cx="720725" cy="1006475"/>
          </a:xfrm>
          <a:prstGeom prst="rect">
            <a:avLst/>
          </a:prstGeom>
          <a:noFill/>
          <a:ln w="9525">
            <a:noFill/>
            <a:miter lim="800000"/>
            <a:headEnd/>
            <a:tailEnd/>
          </a:ln>
          <a:effectLst/>
        </p:spPr>
        <p:txBody>
          <a:bodyPr>
            <a:spAutoFit/>
          </a:bodyPr>
          <a:lstStyle/>
          <a:p>
            <a:pPr>
              <a:spcBef>
                <a:spcPct val="0"/>
              </a:spcBef>
              <a:buFontTx/>
              <a:buNone/>
            </a:pPr>
            <a:r>
              <a:rPr lang="en-US" altLang="zh-CN" sz="2000" baseline="0">
                <a:latin typeface="Times New Roman" pitchFamily="18" charset="0"/>
                <a:ea typeface="宋体" pitchFamily="2" charset="-122"/>
              </a:rPr>
              <a:t>TAG TGATAA</a:t>
            </a:r>
          </a:p>
        </p:txBody>
      </p:sp>
      <p:sp>
        <p:nvSpPr>
          <p:cNvPr id="347148" name="Rectangle 12"/>
          <p:cNvSpPr>
            <a:spLocks noChangeArrowheads="1"/>
          </p:cNvSpPr>
          <p:nvPr/>
        </p:nvSpPr>
        <p:spPr bwMode="auto">
          <a:xfrm>
            <a:off x="5559425" y="4191000"/>
            <a:ext cx="481013" cy="309563"/>
          </a:xfrm>
          <a:prstGeom prst="rect">
            <a:avLst/>
          </a:prstGeom>
          <a:noFill/>
          <a:ln w="9525">
            <a:noFill/>
            <a:miter lim="800000"/>
            <a:headEnd/>
            <a:tailEnd/>
          </a:ln>
          <a:effectLst/>
        </p:spPr>
        <p:txBody>
          <a:bodyPr wrap="none" anchor="ctr"/>
          <a:lstStyle/>
          <a:p>
            <a:endParaRPr lang="zh-CN" altLang="en-US"/>
          </a:p>
        </p:txBody>
      </p:sp>
      <p:sp>
        <p:nvSpPr>
          <p:cNvPr id="347149" name="Line 13"/>
          <p:cNvSpPr>
            <a:spLocks noChangeShapeType="1"/>
          </p:cNvSpPr>
          <p:nvPr/>
        </p:nvSpPr>
        <p:spPr bwMode="auto">
          <a:xfrm>
            <a:off x="5635625" y="4125913"/>
            <a:ext cx="685800" cy="0"/>
          </a:xfrm>
          <a:prstGeom prst="line">
            <a:avLst/>
          </a:prstGeom>
          <a:noFill/>
          <a:ln w="76200">
            <a:solidFill>
              <a:srgbClr val="000066"/>
            </a:solidFill>
            <a:round/>
            <a:headEnd/>
            <a:tailEnd/>
          </a:ln>
          <a:effectLst/>
        </p:spPr>
        <p:txBody>
          <a:bodyPr/>
          <a:lstStyle/>
          <a:p>
            <a:endParaRPr lang="zh-CN" altLang="en-US"/>
          </a:p>
        </p:txBody>
      </p:sp>
      <p:sp>
        <p:nvSpPr>
          <p:cNvPr id="347150" name="Text Box 14"/>
          <p:cNvSpPr txBox="1">
            <a:spLocks noChangeArrowheads="1"/>
          </p:cNvSpPr>
          <p:nvPr/>
        </p:nvSpPr>
        <p:spPr bwMode="auto">
          <a:xfrm>
            <a:off x="2890838" y="5183188"/>
            <a:ext cx="530225" cy="396875"/>
          </a:xfrm>
          <a:prstGeom prst="rect">
            <a:avLst/>
          </a:prstGeom>
          <a:noFill/>
          <a:ln w="9525">
            <a:noFill/>
            <a:miter lim="800000"/>
            <a:headEnd/>
            <a:tailEnd/>
          </a:ln>
          <a:effectLst/>
        </p:spPr>
        <p:txBody>
          <a:bodyPr>
            <a:spAutoFit/>
          </a:bodyPr>
          <a:lstStyle/>
          <a:p>
            <a:pPr algn="l">
              <a:spcBef>
                <a:spcPct val="0"/>
              </a:spcBef>
              <a:buFontTx/>
              <a:buNone/>
            </a:pPr>
            <a:r>
              <a:rPr lang="en-US" altLang="zh-CN" sz="2000" baseline="0" dirty="0">
                <a:latin typeface="Times New Roman" pitchFamily="18" charset="0"/>
                <a:ea typeface="宋体" pitchFamily="2" charset="-122"/>
              </a:rPr>
              <a:t>GT</a:t>
            </a:r>
          </a:p>
        </p:txBody>
      </p:sp>
      <p:sp>
        <p:nvSpPr>
          <p:cNvPr id="347151" name="Text Box 15"/>
          <p:cNvSpPr txBox="1">
            <a:spLocks noChangeArrowheads="1"/>
          </p:cNvSpPr>
          <p:nvPr/>
        </p:nvSpPr>
        <p:spPr bwMode="auto">
          <a:xfrm>
            <a:off x="4108450" y="5060950"/>
            <a:ext cx="552450" cy="396875"/>
          </a:xfrm>
          <a:prstGeom prst="rect">
            <a:avLst/>
          </a:prstGeom>
          <a:noFill/>
          <a:ln w="9525">
            <a:noFill/>
            <a:miter lim="800000"/>
            <a:headEnd/>
            <a:tailEnd/>
          </a:ln>
          <a:effectLst/>
        </p:spPr>
        <p:txBody>
          <a:bodyPr wrap="none">
            <a:spAutoFit/>
          </a:bodyPr>
          <a:lstStyle/>
          <a:p>
            <a:pPr algn="l">
              <a:spcBef>
                <a:spcPct val="0"/>
              </a:spcBef>
              <a:buFontTx/>
              <a:buNone/>
            </a:pPr>
            <a:r>
              <a:rPr lang="en-US" altLang="zh-CN" sz="2000" baseline="0" dirty="0">
                <a:latin typeface="Times New Roman" pitchFamily="18" charset="0"/>
                <a:ea typeface="宋体" pitchFamily="2" charset="-122"/>
              </a:rPr>
              <a:t>AG</a:t>
            </a:r>
          </a:p>
        </p:txBody>
      </p:sp>
      <p:sp>
        <p:nvSpPr>
          <p:cNvPr id="347152" name="Rectangle 16"/>
          <p:cNvSpPr>
            <a:spLocks noChangeArrowheads="1"/>
          </p:cNvSpPr>
          <p:nvPr/>
        </p:nvSpPr>
        <p:spPr bwMode="auto">
          <a:xfrm>
            <a:off x="4192588" y="3998913"/>
            <a:ext cx="192087" cy="228600"/>
          </a:xfrm>
          <a:prstGeom prst="rect">
            <a:avLst/>
          </a:prstGeom>
          <a:solidFill>
            <a:srgbClr val="FF00FF"/>
          </a:solidFill>
          <a:ln w="19050">
            <a:solidFill>
              <a:srgbClr val="3399FF"/>
            </a:solidFill>
            <a:miter lim="800000"/>
            <a:headEnd/>
            <a:tailEnd/>
          </a:ln>
          <a:effectLst/>
        </p:spPr>
        <p:txBody>
          <a:bodyPr wrap="none" anchor="ctr"/>
          <a:lstStyle/>
          <a:p>
            <a:endParaRPr lang="zh-CN" altLang="en-US"/>
          </a:p>
        </p:txBody>
      </p:sp>
      <p:sp>
        <p:nvSpPr>
          <p:cNvPr id="347153" name="Rectangle 17"/>
          <p:cNvSpPr>
            <a:spLocks noChangeArrowheads="1"/>
          </p:cNvSpPr>
          <p:nvPr/>
        </p:nvSpPr>
        <p:spPr bwMode="auto">
          <a:xfrm>
            <a:off x="3001963" y="4011613"/>
            <a:ext cx="192087" cy="228600"/>
          </a:xfrm>
          <a:prstGeom prst="rect">
            <a:avLst/>
          </a:prstGeom>
          <a:solidFill>
            <a:srgbClr val="FF00FF"/>
          </a:solidFill>
          <a:ln w="19050">
            <a:solidFill>
              <a:srgbClr val="3399FF"/>
            </a:solidFill>
            <a:miter lim="800000"/>
            <a:headEnd/>
            <a:tailEnd/>
          </a:ln>
          <a:effectLst/>
        </p:spPr>
        <p:txBody>
          <a:bodyPr wrap="none" anchor="ctr"/>
          <a:lstStyle/>
          <a:p>
            <a:endParaRPr lang="zh-CN" altLang="en-US"/>
          </a:p>
        </p:txBody>
      </p:sp>
      <p:sp>
        <p:nvSpPr>
          <p:cNvPr id="347154" name="Rectangle 18"/>
          <p:cNvSpPr>
            <a:spLocks noChangeArrowheads="1"/>
          </p:cNvSpPr>
          <p:nvPr/>
        </p:nvSpPr>
        <p:spPr bwMode="auto">
          <a:xfrm>
            <a:off x="5078413" y="3998913"/>
            <a:ext cx="192087" cy="228600"/>
          </a:xfrm>
          <a:prstGeom prst="rect">
            <a:avLst/>
          </a:prstGeom>
          <a:solidFill>
            <a:srgbClr val="FF00FF"/>
          </a:solidFill>
          <a:ln w="19050">
            <a:solidFill>
              <a:srgbClr val="3399FF"/>
            </a:solidFill>
            <a:miter lim="800000"/>
            <a:headEnd/>
            <a:tailEnd/>
          </a:ln>
          <a:effectLst/>
        </p:spPr>
        <p:txBody>
          <a:bodyPr wrap="none" anchor="ctr"/>
          <a:lstStyle/>
          <a:p>
            <a:endParaRPr lang="zh-CN" altLang="en-US"/>
          </a:p>
        </p:txBody>
      </p:sp>
      <p:sp>
        <p:nvSpPr>
          <p:cNvPr id="347155" name="Rectangle 19"/>
          <p:cNvSpPr>
            <a:spLocks noChangeArrowheads="1"/>
          </p:cNvSpPr>
          <p:nvPr/>
        </p:nvSpPr>
        <p:spPr bwMode="auto">
          <a:xfrm>
            <a:off x="6802438" y="4002088"/>
            <a:ext cx="192087" cy="228600"/>
          </a:xfrm>
          <a:prstGeom prst="rect">
            <a:avLst/>
          </a:prstGeom>
          <a:solidFill>
            <a:srgbClr val="FF00FF"/>
          </a:solidFill>
          <a:ln w="19050">
            <a:solidFill>
              <a:srgbClr val="3399FF"/>
            </a:solidFill>
            <a:miter lim="800000"/>
            <a:headEnd/>
            <a:tailEnd/>
          </a:ln>
          <a:effectLst/>
        </p:spPr>
        <p:txBody>
          <a:bodyPr wrap="none" anchor="ctr"/>
          <a:lstStyle/>
          <a:p>
            <a:endParaRPr lang="zh-CN" altLang="en-US"/>
          </a:p>
        </p:txBody>
      </p:sp>
      <p:sp>
        <p:nvSpPr>
          <p:cNvPr id="347156" name="Rectangle 20"/>
          <p:cNvSpPr>
            <a:spLocks noChangeArrowheads="1"/>
          </p:cNvSpPr>
          <p:nvPr/>
        </p:nvSpPr>
        <p:spPr bwMode="auto">
          <a:xfrm>
            <a:off x="1647825" y="4011613"/>
            <a:ext cx="134938" cy="228600"/>
          </a:xfrm>
          <a:prstGeom prst="rect">
            <a:avLst/>
          </a:prstGeom>
          <a:solidFill>
            <a:srgbClr val="FF6699"/>
          </a:solidFill>
          <a:ln w="19050">
            <a:solidFill>
              <a:srgbClr val="FF6699"/>
            </a:solidFill>
            <a:miter lim="800000"/>
            <a:headEnd/>
            <a:tailEnd/>
          </a:ln>
          <a:effectLst/>
        </p:spPr>
        <p:txBody>
          <a:bodyPr wrap="none" anchor="ctr"/>
          <a:lstStyle/>
          <a:p>
            <a:endParaRPr lang="zh-CN" altLang="en-US"/>
          </a:p>
        </p:txBody>
      </p:sp>
      <p:sp>
        <p:nvSpPr>
          <p:cNvPr id="347157" name="Line 21"/>
          <p:cNvSpPr>
            <a:spLocks noChangeShapeType="1"/>
          </p:cNvSpPr>
          <p:nvPr/>
        </p:nvSpPr>
        <p:spPr bwMode="auto">
          <a:xfrm flipV="1">
            <a:off x="1014413" y="4129088"/>
            <a:ext cx="619125" cy="9525"/>
          </a:xfrm>
          <a:prstGeom prst="line">
            <a:avLst/>
          </a:prstGeom>
          <a:noFill/>
          <a:ln w="76200">
            <a:solidFill>
              <a:srgbClr val="336600"/>
            </a:solidFill>
            <a:round/>
            <a:headEnd/>
            <a:tailEnd/>
          </a:ln>
          <a:effectLst/>
        </p:spPr>
        <p:txBody>
          <a:bodyPr anchor="ctr"/>
          <a:lstStyle/>
          <a:p>
            <a:endParaRPr lang="zh-CN" altLang="en-US"/>
          </a:p>
        </p:txBody>
      </p:sp>
      <p:sp>
        <p:nvSpPr>
          <p:cNvPr id="347158" name="Rectangle 22"/>
          <p:cNvSpPr>
            <a:spLocks noChangeArrowheads="1"/>
          </p:cNvSpPr>
          <p:nvPr/>
        </p:nvSpPr>
        <p:spPr bwMode="auto">
          <a:xfrm>
            <a:off x="7621588" y="3998913"/>
            <a:ext cx="134937" cy="228600"/>
          </a:xfrm>
          <a:prstGeom prst="rect">
            <a:avLst/>
          </a:prstGeom>
          <a:solidFill>
            <a:srgbClr val="FF6699"/>
          </a:solidFill>
          <a:ln w="19050">
            <a:solidFill>
              <a:srgbClr val="FF6699"/>
            </a:solidFill>
            <a:miter lim="800000"/>
            <a:headEnd/>
            <a:tailEnd/>
          </a:ln>
          <a:effectLst/>
        </p:spPr>
        <p:txBody>
          <a:bodyPr wrap="none" anchor="ctr"/>
          <a:lstStyle/>
          <a:p>
            <a:endParaRPr lang="zh-CN" altLang="en-US"/>
          </a:p>
        </p:txBody>
      </p:sp>
      <p:sp>
        <p:nvSpPr>
          <p:cNvPr id="347159" name="Rectangle 23"/>
          <p:cNvSpPr>
            <a:spLocks noChangeArrowheads="1"/>
          </p:cNvSpPr>
          <p:nvPr/>
        </p:nvSpPr>
        <p:spPr bwMode="auto">
          <a:xfrm>
            <a:off x="5592763" y="4583113"/>
            <a:ext cx="481012" cy="309562"/>
          </a:xfrm>
          <a:prstGeom prst="rect">
            <a:avLst/>
          </a:prstGeom>
          <a:noFill/>
          <a:ln w="9525">
            <a:noFill/>
            <a:miter lim="800000"/>
            <a:headEnd/>
            <a:tailEnd/>
          </a:ln>
          <a:effectLst/>
        </p:spPr>
        <p:txBody>
          <a:bodyPr wrap="none" anchor="ctr"/>
          <a:lstStyle/>
          <a:p>
            <a:endParaRPr lang="zh-CN" altLang="en-US"/>
          </a:p>
        </p:txBody>
      </p:sp>
      <p:sp>
        <p:nvSpPr>
          <p:cNvPr id="347160" name="Text Box 24"/>
          <p:cNvSpPr txBox="1">
            <a:spLocks noChangeArrowheads="1"/>
          </p:cNvSpPr>
          <p:nvPr/>
        </p:nvSpPr>
        <p:spPr bwMode="auto">
          <a:xfrm>
            <a:off x="1689100" y="4541838"/>
            <a:ext cx="1201738" cy="457200"/>
          </a:xfrm>
          <a:prstGeom prst="rect">
            <a:avLst/>
          </a:prstGeom>
          <a:noFill/>
          <a:ln w="9525">
            <a:noFill/>
            <a:miter lim="800000"/>
            <a:headEnd/>
            <a:tailEnd/>
          </a:ln>
          <a:effectLst/>
        </p:spPr>
        <p:txBody>
          <a:bodyPr>
            <a:spAutoFit/>
          </a:bodyPr>
          <a:lstStyle/>
          <a:p>
            <a:pPr algn="l">
              <a:spcBef>
                <a:spcPct val="0"/>
              </a:spcBef>
              <a:buFontTx/>
              <a:buNone/>
            </a:pPr>
            <a:r>
              <a:rPr lang="en-US" altLang="zh-CN" sz="2400" baseline="0" dirty="0" err="1">
                <a:latin typeface="Times New Roman" pitchFamily="18" charset="0"/>
                <a:ea typeface="宋体" pitchFamily="2" charset="-122"/>
              </a:rPr>
              <a:t>Exon</a:t>
            </a:r>
            <a:r>
              <a:rPr lang="en-US" altLang="zh-CN" sz="2400" baseline="0" dirty="0">
                <a:latin typeface="Times New Roman" pitchFamily="18" charset="0"/>
                <a:ea typeface="宋体" pitchFamily="2" charset="-122"/>
              </a:rPr>
              <a:t> 1</a:t>
            </a:r>
          </a:p>
        </p:txBody>
      </p:sp>
      <p:sp>
        <p:nvSpPr>
          <p:cNvPr id="347161" name="Text Box 25"/>
          <p:cNvSpPr txBox="1">
            <a:spLocks noChangeArrowheads="1"/>
          </p:cNvSpPr>
          <p:nvPr/>
        </p:nvSpPr>
        <p:spPr bwMode="auto">
          <a:xfrm>
            <a:off x="3155950" y="4583113"/>
            <a:ext cx="1036638" cy="396875"/>
          </a:xfrm>
          <a:prstGeom prst="rect">
            <a:avLst/>
          </a:prstGeom>
          <a:noFill/>
          <a:ln w="9525">
            <a:noFill/>
            <a:miter lim="800000"/>
            <a:headEnd/>
            <a:tailEnd/>
          </a:ln>
          <a:effectLst/>
        </p:spPr>
        <p:txBody>
          <a:bodyPr>
            <a:spAutoFit/>
          </a:bodyPr>
          <a:lstStyle/>
          <a:p>
            <a:pPr algn="l">
              <a:spcBef>
                <a:spcPct val="0"/>
              </a:spcBef>
              <a:buFontTx/>
              <a:buNone/>
            </a:pPr>
            <a:r>
              <a:rPr lang="en-US" altLang="zh-CN" sz="2000" b="1" baseline="0">
                <a:latin typeface="Times New Roman" pitchFamily="18" charset="0"/>
                <a:ea typeface="宋体" pitchFamily="2" charset="-122"/>
              </a:rPr>
              <a:t>Intron1</a:t>
            </a:r>
          </a:p>
        </p:txBody>
      </p:sp>
      <p:sp>
        <p:nvSpPr>
          <p:cNvPr id="347162" name="Text Box 26"/>
          <p:cNvSpPr txBox="1">
            <a:spLocks noChangeArrowheads="1"/>
          </p:cNvSpPr>
          <p:nvPr/>
        </p:nvSpPr>
        <p:spPr bwMode="auto">
          <a:xfrm>
            <a:off x="6267450" y="4602163"/>
            <a:ext cx="968375" cy="396875"/>
          </a:xfrm>
          <a:prstGeom prst="rect">
            <a:avLst/>
          </a:prstGeom>
          <a:noFill/>
          <a:ln w="9525">
            <a:noFill/>
            <a:miter lim="800000"/>
            <a:headEnd/>
            <a:tailEnd/>
          </a:ln>
          <a:effectLst/>
        </p:spPr>
        <p:txBody>
          <a:bodyPr wrap="none">
            <a:spAutoFit/>
          </a:bodyPr>
          <a:lstStyle/>
          <a:p>
            <a:pPr algn="l">
              <a:spcBef>
                <a:spcPct val="0"/>
              </a:spcBef>
              <a:buFontTx/>
              <a:buNone/>
            </a:pPr>
            <a:r>
              <a:rPr lang="en-US" altLang="zh-CN" sz="2000" baseline="0">
                <a:latin typeface="Times New Roman" pitchFamily="18" charset="0"/>
                <a:ea typeface="宋体" pitchFamily="2" charset="-122"/>
              </a:rPr>
              <a:t>Exon N</a:t>
            </a:r>
          </a:p>
        </p:txBody>
      </p:sp>
      <p:sp>
        <p:nvSpPr>
          <p:cNvPr id="347163" name="Line 27"/>
          <p:cNvSpPr>
            <a:spLocks noChangeShapeType="1"/>
          </p:cNvSpPr>
          <p:nvPr/>
        </p:nvSpPr>
        <p:spPr bwMode="auto">
          <a:xfrm flipV="1">
            <a:off x="455613" y="4138613"/>
            <a:ext cx="619125" cy="9525"/>
          </a:xfrm>
          <a:prstGeom prst="line">
            <a:avLst/>
          </a:prstGeom>
          <a:noFill/>
          <a:ln w="76200">
            <a:solidFill>
              <a:srgbClr val="336600"/>
            </a:solidFill>
            <a:round/>
            <a:headEnd/>
            <a:tailEnd/>
          </a:ln>
          <a:effectLst/>
        </p:spPr>
        <p:txBody>
          <a:bodyPr anchor="ctr"/>
          <a:lstStyle/>
          <a:p>
            <a:endParaRPr lang="zh-CN" altLang="en-US"/>
          </a:p>
        </p:txBody>
      </p:sp>
      <p:sp>
        <p:nvSpPr>
          <p:cNvPr id="347164" name="Rectangle 28"/>
          <p:cNvSpPr>
            <a:spLocks noChangeArrowheads="1"/>
          </p:cNvSpPr>
          <p:nvPr/>
        </p:nvSpPr>
        <p:spPr bwMode="auto">
          <a:xfrm>
            <a:off x="4763" y="3644900"/>
            <a:ext cx="1319212" cy="396875"/>
          </a:xfrm>
          <a:prstGeom prst="rect">
            <a:avLst/>
          </a:prstGeom>
          <a:noFill/>
          <a:ln w="9525">
            <a:noFill/>
            <a:miter lim="800000"/>
            <a:headEnd/>
            <a:tailEnd/>
          </a:ln>
          <a:effectLst/>
        </p:spPr>
        <p:txBody>
          <a:bodyPr>
            <a:spAutoFit/>
          </a:bodyPr>
          <a:lstStyle/>
          <a:p>
            <a:pPr marL="342900" indent="-342900">
              <a:buFontTx/>
              <a:buNone/>
            </a:pPr>
            <a:r>
              <a:rPr lang="en-US" altLang="zh-CN" sz="2000" b="1" baseline="0">
                <a:latin typeface="Times New Roman" pitchFamily="18" charset="0"/>
              </a:rPr>
              <a:t>promoter</a:t>
            </a:r>
            <a:endParaRPr lang="zh-CN" altLang="en-US" sz="2000" b="1" baseline="0">
              <a:latin typeface="Times New Roman" pitchFamily="18" charset="0"/>
            </a:endParaRPr>
          </a:p>
        </p:txBody>
      </p:sp>
      <p:sp>
        <p:nvSpPr>
          <p:cNvPr id="347165" name="Rectangle 29"/>
          <p:cNvSpPr>
            <a:spLocks noChangeArrowheads="1"/>
          </p:cNvSpPr>
          <p:nvPr/>
        </p:nvSpPr>
        <p:spPr bwMode="auto">
          <a:xfrm>
            <a:off x="8083550" y="4979988"/>
            <a:ext cx="458788" cy="762000"/>
          </a:xfrm>
          <a:prstGeom prst="rect">
            <a:avLst/>
          </a:prstGeom>
          <a:noFill/>
          <a:ln w="9525">
            <a:noFill/>
            <a:miter lim="800000"/>
            <a:headEnd/>
            <a:tailEnd/>
          </a:ln>
          <a:effectLst/>
        </p:spPr>
        <p:txBody>
          <a:bodyPr>
            <a:spAutoFit/>
          </a:bodyPr>
          <a:lstStyle/>
          <a:p>
            <a:pPr marL="342900" indent="-342900">
              <a:buFontTx/>
              <a:buNone/>
            </a:pPr>
            <a:r>
              <a:rPr lang="en-US" altLang="zh-CN" sz="4400" baseline="0">
                <a:latin typeface="Times New Roman" pitchFamily="18" charset="0"/>
              </a:rPr>
              <a:t>[</a:t>
            </a:r>
          </a:p>
        </p:txBody>
      </p:sp>
      <p:sp>
        <p:nvSpPr>
          <p:cNvPr id="347166" name="Rectangle 30"/>
          <p:cNvSpPr>
            <a:spLocks noChangeArrowheads="1"/>
          </p:cNvSpPr>
          <p:nvPr/>
        </p:nvSpPr>
        <p:spPr bwMode="auto">
          <a:xfrm>
            <a:off x="6888163" y="5183188"/>
            <a:ext cx="1376362" cy="396875"/>
          </a:xfrm>
          <a:prstGeom prst="rect">
            <a:avLst/>
          </a:prstGeom>
          <a:noFill/>
          <a:ln w="9525">
            <a:noFill/>
            <a:miter lim="800000"/>
            <a:headEnd/>
            <a:tailEnd/>
          </a:ln>
          <a:effectLst/>
        </p:spPr>
        <p:txBody>
          <a:bodyPr>
            <a:spAutoFit/>
          </a:bodyPr>
          <a:lstStyle/>
          <a:p>
            <a:pPr marL="342900" indent="-342900">
              <a:buFontTx/>
              <a:buNone/>
            </a:pPr>
            <a:r>
              <a:rPr lang="en-US" altLang="zh-CN" sz="2000" b="1" baseline="0">
                <a:latin typeface="Times New Roman" pitchFamily="18" charset="0"/>
              </a:rPr>
              <a:t>Stop coden</a:t>
            </a:r>
            <a:endParaRPr lang="zh-CN" altLang="en-US" sz="2000" b="1" baseline="0">
              <a:latin typeface="Times New Roman" pitchFamily="18" charset="0"/>
            </a:endParaRPr>
          </a:p>
        </p:txBody>
      </p:sp>
      <p:sp>
        <p:nvSpPr>
          <p:cNvPr id="347167" name="Rectangle 31"/>
          <p:cNvSpPr>
            <a:spLocks noChangeArrowheads="1"/>
          </p:cNvSpPr>
          <p:nvPr/>
        </p:nvSpPr>
        <p:spPr bwMode="auto">
          <a:xfrm>
            <a:off x="1782763" y="4044950"/>
            <a:ext cx="1219200" cy="146050"/>
          </a:xfrm>
          <a:prstGeom prst="rect">
            <a:avLst/>
          </a:prstGeom>
          <a:solidFill>
            <a:srgbClr val="FFFF66"/>
          </a:solidFill>
          <a:ln w="9525">
            <a:solidFill>
              <a:schemeClr val="tx1"/>
            </a:solidFill>
            <a:miter lim="800000"/>
            <a:headEnd/>
            <a:tailEnd/>
          </a:ln>
          <a:effectLst/>
        </p:spPr>
        <p:txBody>
          <a:bodyPr wrap="none" anchor="ctr"/>
          <a:lstStyle/>
          <a:p>
            <a:pPr marL="342900" indent="-342900"/>
            <a:endParaRPr lang="zh-CN" altLang="en-US" b="1" baseline="0">
              <a:solidFill>
                <a:srgbClr val="33CC33"/>
              </a:solidFill>
              <a:latin typeface="宋体" pitchFamily="2" charset="-122"/>
              <a:ea typeface="宋体" pitchFamily="2" charset="-122"/>
            </a:endParaRPr>
          </a:p>
        </p:txBody>
      </p:sp>
      <p:sp>
        <p:nvSpPr>
          <p:cNvPr id="347168" name="Rectangle 32"/>
          <p:cNvSpPr>
            <a:spLocks noChangeArrowheads="1"/>
          </p:cNvSpPr>
          <p:nvPr/>
        </p:nvSpPr>
        <p:spPr bwMode="auto">
          <a:xfrm>
            <a:off x="3194050" y="4057650"/>
            <a:ext cx="998538" cy="133350"/>
          </a:xfrm>
          <a:prstGeom prst="rect">
            <a:avLst/>
          </a:prstGeom>
          <a:solidFill>
            <a:srgbClr val="FF00FF"/>
          </a:solidFill>
          <a:ln w="9525">
            <a:solidFill>
              <a:schemeClr val="tx1"/>
            </a:solidFill>
            <a:miter lim="800000"/>
            <a:headEnd/>
            <a:tailEnd/>
          </a:ln>
          <a:effectLst/>
        </p:spPr>
        <p:txBody>
          <a:bodyPr wrap="none" anchor="ctr"/>
          <a:lstStyle/>
          <a:p>
            <a:endParaRPr lang="zh-CN" altLang="en-US"/>
          </a:p>
        </p:txBody>
      </p:sp>
      <p:sp>
        <p:nvSpPr>
          <p:cNvPr id="347169" name="Rectangle 33"/>
          <p:cNvSpPr>
            <a:spLocks noChangeArrowheads="1"/>
          </p:cNvSpPr>
          <p:nvPr/>
        </p:nvSpPr>
        <p:spPr bwMode="auto">
          <a:xfrm>
            <a:off x="5270500" y="4083050"/>
            <a:ext cx="365125" cy="90488"/>
          </a:xfrm>
          <a:prstGeom prst="rect">
            <a:avLst/>
          </a:prstGeom>
          <a:solidFill>
            <a:srgbClr val="FF00FF"/>
          </a:solidFill>
          <a:ln w="9525">
            <a:solidFill>
              <a:schemeClr val="tx1"/>
            </a:solidFill>
            <a:miter lim="800000"/>
            <a:headEnd/>
            <a:tailEnd/>
          </a:ln>
          <a:effectLst/>
        </p:spPr>
        <p:txBody>
          <a:bodyPr wrap="none" anchor="ctr"/>
          <a:lstStyle/>
          <a:p>
            <a:endParaRPr lang="zh-CN" altLang="en-US"/>
          </a:p>
        </p:txBody>
      </p:sp>
      <p:sp>
        <p:nvSpPr>
          <p:cNvPr id="347170" name="Rectangle 34"/>
          <p:cNvSpPr>
            <a:spLocks noChangeArrowheads="1"/>
          </p:cNvSpPr>
          <p:nvPr/>
        </p:nvSpPr>
        <p:spPr bwMode="auto">
          <a:xfrm>
            <a:off x="6321425" y="4083050"/>
            <a:ext cx="481013" cy="90488"/>
          </a:xfrm>
          <a:prstGeom prst="rect">
            <a:avLst/>
          </a:prstGeom>
          <a:solidFill>
            <a:srgbClr val="FF00FF"/>
          </a:solidFill>
          <a:ln w="9525">
            <a:solidFill>
              <a:schemeClr val="tx1"/>
            </a:solidFill>
            <a:miter lim="800000"/>
            <a:headEnd/>
            <a:tailEnd/>
          </a:ln>
          <a:effectLst/>
        </p:spPr>
        <p:txBody>
          <a:bodyPr wrap="none" anchor="ctr"/>
          <a:lstStyle/>
          <a:p>
            <a:endParaRPr lang="zh-CN" altLang="en-US"/>
          </a:p>
        </p:txBody>
      </p:sp>
      <p:sp>
        <p:nvSpPr>
          <p:cNvPr id="347171" name="Oval 35"/>
          <p:cNvSpPr>
            <a:spLocks noChangeArrowheads="1"/>
          </p:cNvSpPr>
          <p:nvPr/>
        </p:nvSpPr>
        <p:spPr bwMode="auto">
          <a:xfrm>
            <a:off x="6073775" y="4081463"/>
            <a:ext cx="88900" cy="88900"/>
          </a:xfrm>
          <a:prstGeom prst="ellipse">
            <a:avLst/>
          </a:prstGeom>
          <a:solidFill>
            <a:srgbClr val="FF00FF"/>
          </a:solidFill>
          <a:ln w="9525">
            <a:solidFill>
              <a:schemeClr val="tx1"/>
            </a:solidFill>
            <a:round/>
            <a:headEnd/>
            <a:tailEnd/>
          </a:ln>
          <a:effectLst/>
        </p:spPr>
        <p:txBody>
          <a:bodyPr wrap="none" anchor="ctr"/>
          <a:lstStyle/>
          <a:p>
            <a:endParaRPr lang="zh-CN" altLang="en-US"/>
          </a:p>
        </p:txBody>
      </p:sp>
      <p:sp>
        <p:nvSpPr>
          <p:cNvPr id="347172" name="Oval 36"/>
          <p:cNvSpPr>
            <a:spLocks noChangeArrowheads="1"/>
          </p:cNvSpPr>
          <p:nvPr/>
        </p:nvSpPr>
        <p:spPr bwMode="auto">
          <a:xfrm>
            <a:off x="5907088" y="4081463"/>
            <a:ext cx="88900" cy="88900"/>
          </a:xfrm>
          <a:prstGeom prst="ellipse">
            <a:avLst/>
          </a:prstGeom>
          <a:solidFill>
            <a:srgbClr val="FF00FF"/>
          </a:solidFill>
          <a:ln w="9525">
            <a:solidFill>
              <a:schemeClr val="tx1"/>
            </a:solidFill>
            <a:round/>
            <a:headEnd/>
            <a:tailEnd/>
          </a:ln>
          <a:effectLst/>
        </p:spPr>
        <p:txBody>
          <a:bodyPr wrap="none" anchor="ctr"/>
          <a:lstStyle/>
          <a:p>
            <a:endParaRPr lang="zh-CN" altLang="en-US"/>
          </a:p>
        </p:txBody>
      </p:sp>
      <p:sp>
        <p:nvSpPr>
          <p:cNvPr id="347173" name="Oval 37"/>
          <p:cNvSpPr>
            <a:spLocks noChangeArrowheads="1"/>
          </p:cNvSpPr>
          <p:nvPr/>
        </p:nvSpPr>
        <p:spPr bwMode="auto">
          <a:xfrm>
            <a:off x="5724525" y="4084638"/>
            <a:ext cx="88900" cy="88900"/>
          </a:xfrm>
          <a:prstGeom prst="ellipse">
            <a:avLst/>
          </a:prstGeom>
          <a:solidFill>
            <a:srgbClr val="FF00FF"/>
          </a:solidFill>
          <a:ln w="9525">
            <a:solidFill>
              <a:schemeClr val="tx1"/>
            </a:solidFill>
            <a:round/>
            <a:headEnd/>
            <a:tailEnd/>
          </a:ln>
          <a:effectLst/>
        </p:spPr>
        <p:txBody>
          <a:bodyPr wrap="none" anchor="ctr"/>
          <a:lstStyle/>
          <a:p>
            <a:endParaRPr lang="zh-CN" altLang="en-US"/>
          </a:p>
        </p:txBody>
      </p:sp>
      <p:sp>
        <p:nvSpPr>
          <p:cNvPr id="347174" name="Rectangle 38"/>
          <p:cNvSpPr>
            <a:spLocks noChangeArrowheads="1"/>
          </p:cNvSpPr>
          <p:nvPr/>
        </p:nvSpPr>
        <p:spPr bwMode="auto">
          <a:xfrm>
            <a:off x="1014413" y="4057650"/>
            <a:ext cx="619125" cy="133350"/>
          </a:xfrm>
          <a:prstGeom prst="rect">
            <a:avLst/>
          </a:prstGeom>
          <a:solidFill>
            <a:srgbClr val="FF6600"/>
          </a:solidFill>
          <a:ln w="9525">
            <a:solidFill>
              <a:schemeClr val="tx1"/>
            </a:solidFill>
            <a:miter lim="800000"/>
            <a:headEnd/>
            <a:tailEnd/>
          </a:ln>
          <a:effectLst/>
        </p:spPr>
        <p:txBody>
          <a:bodyPr wrap="none" anchor="ctr"/>
          <a:lstStyle/>
          <a:p>
            <a:endParaRPr lang="zh-CN" altLang="en-US"/>
          </a:p>
        </p:txBody>
      </p:sp>
      <p:sp>
        <p:nvSpPr>
          <p:cNvPr id="347175" name="Rectangle 39"/>
          <p:cNvSpPr>
            <a:spLocks noChangeArrowheads="1"/>
          </p:cNvSpPr>
          <p:nvPr/>
        </p:nvSpPr>
        <p:spPr bwMode="auto">
          <a:xfrm>
            <a:off x="7756525" y="4111625"/>
            <a:ext cx="728663" cy="88900"/>
          </a:xfrm>
          <a:prstGeom prst="rect">
            <a:avLst/>
          </a:prstGeom>
          <a:solidFill>
            <a:srgbClr val="0066FF"/>
          </a:solidFill>
          <a:ln w="9525">
            <a:solidFill>
              <a:schemeClr val="tx1"/>
            </a:solidFill>
            <a:miter lim="800000"/>
            <a:headEnd/>
            <a:tailEnd/>
          </a:ln>
          <a:effectLst/>
        </p:spPr>
        <p:txBody>
          <a:bodyPr wrap="none" anchor="ctr"/>
          <a:lstStyle/>
          <a:p>
            <a:endParaRPr lang="zh-CN" altLang="en-US"/>
          </a:p>
        </p:txBody>
      </p:sp>
      <p:sp>
        <p:nvSpPr>
          <p:cNvPr id="347176" name="Rectangle 40"/>
          <p:cNvSpPr>
            <a:spLocks noChangeArrowheads="1"/>
          </p:cNvSpPr>
          <p:nvPr/>
        </p:nvSpPr>
        <p:spPr bwMode="auto">
          <a:xfrm>
            <a:off x="8004175" y="4271963"/>
            <a:ext cx="1139825" cy="457200"/>
          </a:xfrm>
          <a:prstGeom prst="rect">
            <a:avLst/>
          </a:prstGeom>
          <a:noFill/>
          <a:ln w="9525">
            <a:noFill/>
            <a:miter lim="800000"/>
            <a:headEnd/>
            <a:tailEnd/>
          </a:ln>
          <a:effectLst/>
        </p:spPr>
        <p:txBody>
          <a:bodyPr>
            <a:spAutoFit/>
          </a:bodyPr>
          <a:lstStyle/>
          <a:p>
            <a:pPr marL="342900" indent="-342900">
              <a:buFontTx/>
              <a:buNone/>
            </a:pPr>
            <a:r>
              <a:rPr lang="en-US" altLang="zh-CN" sz="2400" b="1" baseline="0">
                <a:latin typeface="宋体" pitchFamily="2" charset="-122"/>
                <a:ea typeface="宋体" pitchFamily="2" charset="-122"/>
              </a:rPr>
              <a:t>3’UTR</a:t>
            </a:r>
            <a:endParaRPr lang="zh-CN" altLang="en-US" sz="2400" b="1" baseline="0">
              <a:latin typeface="宋体" pitchFamily="2" charset="-122"/>
              <a:ea typeface="宋体" pitchFamily="2" charset="-122"/>
            </a:endParaRPr>
          </a:p>
        </p:txBody>
      </p:sp>
      <p:sp>
        <p:nvSpPr>
          <p:cNvPr id="347177" name="Rectangle 41"/>
          <p:cNvSpPr>
            <a:spLocks noChangeArrowheads="1"/>
          </p:cNvSpPr>
          <p:nvPr/>
        </p:nvSpPr>
        <p:spPr bwMode="auto">
          <a:xfrm>
            <a:off x="146050" y="4094163"/>
            <a:ext cx="868363" cy="88900"/>
          </a:xfrm>
          <a:prstGeom prst="rect">
            <a:avLst/>
          </a:prstGeom>
          <a:solidFill>
            <a:srgbClr val="FFCC00"/>
          </a:solidFill>
          <a:ln w="9525">
            <a:solidFill>
              <a:schemeClr val="tx1"/>
            </a:solidFill>
            <a:miter lim="800000"/>
            <a:headEnd/>
            <a:tailEnd/>
          </a:ln>
          <a:effectLst/>
        </p:spPr>
        <p:txBody>
          <a:bodyPr wrap="none" anchor="ctr"/>
          <a:lstStyle/>
          <a:p>
            <a:endParaRPr lang="zh-CN" altLang="en-US"/>
          </a:p>
        </p:txBody>
      </p:sp>
      <p:sp>
        <p:nvSpPr>
          <p:cNvPr id="347178" name="Line 42"/>
          <p:cNvSpPr>
            <a:spLocks noChangeShapeType="1"/>
          </p:cNvSpPr>
          <p:nvPr/>
        </p:nvSpPr>
        <p:spPr bwMode="auto">
          <a:xfrm>
            <a:off x="8485188" y="3843338"/>
            <a:ext cx="0" cy="0"/>
          </a:xfrm>
          <a:prstGeom prst="line">
            <a:avLst/>
          </a:prstGeom>
          <a:noFill/>
          <a:ln w="9525">
            <a:solidFill>
              <a:schemeClr val="tx1"/>
            </a:solidFill>
            <a:round/>
            <a:headEnd/>
            <a:tailEnd type="triangle" w="med" len="med"/>
          </a:ln>
          <a:effectLst/>
        </p:spPr>
        <p:txBody>
          <a:bodyPr/>
          <a:lstStyle/>
          <a:p>
            <a:endParaRPr lang="zh-CN" altLang="en-US"/>
          </a:p>
        </p:txBody>
      </p:sp>
      <p:sp>
        <p:nvSpPr>
          <p:cNvPr id="347179" name="Line 43"/>
          <p:cNvSpPr>
            <a:spLocks noChangeShapeType="1"/>
          </p:cNvSpPr>
          <p:nvPr/>
        </p:nvSpPr>
        <p:spPr bwMode="auto">
          <a:xfrm flipV="1">
            <a:off x="3095625" y="4240213"/>
            <a:ext cx="0" cy="820737"/>
          </a:xfrm>
          <a:prstGeom prst="line">
            <a:avLst/>
          </a:prstGeom>
          <a:noFill/>
          <a:ln w="9525">
            <a:solidFill>
              <a:schemeClr val="hlink"/>
            </a:solidFill>
            <a:round/>
            <a:headEnd/>
            <a:tailEnd type="triangle" w="med" len="med"/>
          </a:ln>
          <a:effectLst/>
        </p:spPr>
        <p:txBody>
          <a:bodyPr/>
          <a:lstStyle/>
          <a:p>
            <a:endParaRPr lang="zh-CN" altLang="en-US"/>
          </a:p>
        </p:txBody>
      </p:sp>
      <p:sp>
        <p:nvSpPr>
          <p:cNvPr id="347180" name="Line 44"/>
          <p:cNvSpPr>
            <a:spLocks noChangeShapeType="1"/>
          </p:cNvSpPr>
          <p:nvPr/>
        </p:nvSpPr>
        <p:spPr bwMode="auto">
          <a:xfrm flipV="1">
            <a:off x="3657600" y="4240213"/>
            <a:ext cx="0" cy="342900"/>
          </a:xfrm>
          <a:prstGeom prst="line">
            <a:avLst/>
          </a:prstGeom>
          <a:noFill/>
          <a:ln w="9525">
            <a:solidFill>
              <a:schemeClr val="hlink"/>
            </a:solidFill>
            <a:round/>
            <a:headEnd/>
            <a:tailEnd type="triangle" w="med" len="med"/>
          </a:ln>
          <a:effectLst/>
        </p:spPr>
        <p:txBody>
          <a:bodyPr/>
          <a:lstStyle/>
          <a:p>
            <a:endParaRPr lang="zh-CN" altLang="en-US"/>
          </a:p>
        </p:txBody>
      </p:sp>
      <p:sp>
        <p:nvSpPr>
          <p:cNvPr id="347181" name="Line 45"/>
          <p:cNvSpPr>
            <a:spLocks noChangeShapeType="1"/>
          </p:cNvSpPr>
          <p:nvPr/>
        </p:nvSpPr>
        <p:spPr bwMode="auto">
          <a:xfrm flipV="1">
            <a:off x="4297363" y="4240213"/>
            <a:ext cx="0" cy="652462"/>
          </a:xfrm>
          <a:prstGeom prst="line">
            <a:avLst/>
          </a:prstGeom>
          <a:noFill/>
          <a:ln w="9525">
            <a:solidFill>
              <a:schemeClr val="hlink"/>
            </a:solidFill>
            <a:round/>
            <a:headEnd/>
            <a:tailEnd type="triangle" w="med" len="med"/>
          </a:ln>
          <a:effectLst/>
        </p:spPr>
        <p:txBody>
          <a:bodyPr/>
          <a:lstStyle/>
          <a:p>
            <a:endParaRPr lang="zh-CN" altLang="en-US"/>
          </a:p>
        </p:txBody>
      </p:sp>
      <p:sp>
        <p:nvSpPr>
          <p:cNvPr id="347182" name="Line 46"/>
          <p:cNvSpPr>
            <a:spLocks noChangeShapeType="1"/>
          </p:cNvSpPr>
          <p:nvPr/>
        </p:nvSpPr>
        <p:spPr bwMode="auto">
          <a:xfrm flipV="1">
            <a:off x="2152650" y="4173538"/>
            <a:ext cx="0" cy="327025"/>
          </a:xfrm>
          <a:prstGeom prst="line">
            <a:avLst/>
          </a:prstGeom>
          <a:noFill/>
          <a:ln w="9525">
            <a:solidFill>
              <a:schemeClr val="hlink"/>
            </a:solidFill>
            <a:round/>
            <a:headEnd/>
            <a:tailEnd type="triangle" w="med" len="med"/>
          </a:ln>
          <a:effectLst/>
        </p:spPr>
        <p:txBody>
          <a:bodyPr/>
          <a:lstStyle/>
          <a:p>
            <a:endParaRPr lang="zh-CN" altLang="en-US"/>
          </a:p>
        </p:txBody>
      </p:sp>
      <p:sp>
        <p:nvSpPr>
          <p:cNvPr id="347183" name="Line 47"/>
          <p:cNvSpPr>
            <a:spLocks noChangeShapeType="1"/>
          </p:cNvSpPr>
          <p:nvPr/>
        </p:nvSpPr>
        <p:spPr bwMode="auto">
          <a:xfrm flipH="1" flipV="1">
            <a:off x="3194050" y="5580063"/>
            <a:ext cx="227013" cy="138112"/>
          </a:xfrm>
          <a:prstGeom prst="line">
            <a:avLst/>
          </a:prstGeom>
          <a:noFill/>
          <a:ln w="9525">
            <a:solidFill>
              <a:schemeClr val="hlink"/>
            </a:solidFill>
            <a:round/>
            <a:headEnd/>
            <a:tailEnd type="triangle" w="med" len="med"/>
          </a:ln>
          <a:effectLst/>
        </p:spPr>
        <p:txBody>
          <a:bodyPr/>
          <a:lstStyle/>
          <a:p>
            <a:endParaRPr lang="zh-CN" altLang="en-US"/>
          </a:p>
        </p:txBody>
      </p:sp>
      <p:sp>
        <p:nvSpPr>
          <p:cNvPr id="347184" name="Line 48"/>
          <p:cNvSpPr>
            <a:spLocks noChangeShapeType="1"/>
          </p:cNvSpPr>
          <p:nvPr/>
        </p:nvSpPr>
        <p:spPr bwMode="auto">
          <a:xfrm flipV="1">
            <a:off x="4192588" y="5457825"/>
            <a:ext cx="192087" cy="260350"/>
          </a:xfrm>
          <a:prstGeom prst="line">
            <a:avLst/>
          </a:prstGeom>
          <a:noFill/>
          <a:ln w="9525">
            <a:solidFill>
              <a:schemeClr val="hlink"/>
            </a:solidFill>
            <a:round/>
            <a:headEnd/>
            <a:tailEnd type="triangle" w="med" len="med"/>
          </a:ln>
          <a:effectLst/>
        </p:spPr>
        <p:txBody>
          <a:bodyPr/>
          <a:lstStyle/>
          <a:p>
            <a:endParaRPr lang="zh-CN" altLang="en-US"/>
          </a:p>
        </p:txBody>
      </p:sp>
      <p:sp>
        <p:nvSpPr>
          <p:cNvPr id="347185" name="Rectangle 49"/>
          <p:cNvSpPr>
            <a:spLocks noChangeArrowheads="1"/>
          </p:cNvSpPr>
          <p:nvPr/>
        </p:nvSpPr>
        <p:spPr bwMode="auto">
          <a:xfrm>
            <a:off x="6994525" y="4057650"/>
            <a:ext cx="627063" cy="142875"/>
          </a:xfrm>
          <a:prstGeom prst="rect">
            <a:avLst/>
          </a:prstGeom>
          <a:solidFill>
            <a:srgbClr val="FFFF66"/>
          </a:solidFill>
          <a:ln w="9525">
            <a:solidFill>
              <a:schemeClr val="tx1"/>
            </a:solidFill>
            <a:miter lim="800000"/>
            <a:headEnd/>
            <a:tailEnd/>
          </a:ln>
          <a:effectLst/>
        </p:spPr>
        <p:txBody>
          <a:bodyPr wrap="none" anchor="ctr"/>
          <a:lstStyle/>
          <a:p>
            <a:endParaRPr lang="zh-CN" altLang="en-US"/>
          </a:p>
        </p:txBody>
      </p:sp>
      <p:sp>
        <p:nvSpPr>
          <p:cNvPr id="347186" name="Line 50"/>
          <p:cNvSpPr>
            <a:spLocks noChangeShapeType="1"/>
          </p:cNvSpPr>
          <p:nvPr/>
        </p:nvSpPr>
        <p:spPr bwMode="auto">
          <a:xfrm>
            <a:off x="1074738" y="3268663"/>
            <a:ext cx="614362" cy="723900"/>
          </a:xfrm>
          <a:prstGeom prst="line">
            <a:avLst/>
          </a:prstGeom>
          <a:noFill/>
          <a:ln w="9525">
            <a:solidFill>
              <a:schemeClr val="hlink"/>
            </a:solidFill>
            <a:round/>
            <a:headEnd/>
            <a:tailEnd type="triangle" w="med" len="med"/>
          </a:ln>
          <a:effectLst/>
        </p:spPr>
        <p:txBody>
          <a:bodyPr/>
          <a:lstStyle/>
          <a:p>
            <a:endParaRPr lang="zh-CN" altLang="en-US"/>
          </a:p>
        </p:txBody>
      </p:sp>
      <p:sp>
        <p:nvSpPr>
          <p:cNvPr id="347187" name="Line 51"/>
          <p:cNvSpPr>
            <a:spLocks noChangeShapeType="1"/>
          </p:cNvSpPr>
          <p:nvPr/>
        </p:nvSpPr>
        <p:spPr bwMode="auto">
          <a:xfrm flipV="1">
            <a:off x="7666038" y="4273550"/>
            <a:ext cx="0" cy="911225"/>
          </a:xfrm>
          <a:prstGeom prst="line">
            <a:avLst/>
          </a:prstGeom>
          <a:noFill/>
          <a:ln w="9525">
            <a:solidFill>
              <a:schemeClr val="hlink"/>
            </a:solidFill>
            <a:round/>
            <a:headEnd/>
            <a:tailEnd type="triangle" w="med" len="med"/>
          </a:ln>
          <a:effectLst/>
        </p:spPr>
        <p:txBody>
          <a:bodyPr/>
          <a:lstStyle/>
          <a:p>
            <a:endParaRPr lang="zh-CN" altLang="en-US"/>
          </a:p>
        </p:txBody>
      </p:sp>
      <p:graphicFrame>
        <p:nvGraphicFramePr>
          <p:cNvPr id="347188" name="Object 52"/>
          <p:cNvGraphicFramePr>
            <a:graphicFrameLocks noGrp="1" noChangeAspect="1"/>
          </p:cNvGraphicFramePr>
          <p:nvPr>
            <p:ph sz="quarter" idx="4"/>
          </p:nvPr>
        </p:nvGraphicFramePr>
        <p:xfrm>
          <a:off x="5524500" y="2381250"/>
          <a:ext cx="3578225" cy="277813"/>
        </p:xfrm>
        <a:graphic>
          <a:graphicData uri="http://schemas.openxmlformats.org/presentationml/2006/ole">
            <p:oleObj spid="_x0000_s2098" name="位图图像" r:id="rId5" imgW="1859441" imgH="144731" progId="PBrush">
              <p:embed/>
            </p:oleObj>
          </a:graphicData>
        </a:graphic>
      </p:graphicFrame>
      <p:sp>
        <p:nvSpPr>
          <p:cNvPr id="347189" name="Rectangle 53"/>
          <p:cNvSpPr>
            <a:spLocks noChangeArrowheads="1"/>
          </p:cNvSpPr>
          <p:nvPr/>
        </p:nvSpPr>
        <p:spPr bwMode="auto">
          <a:xfrm>
            <a:off x="8483600" y="4111625"/>
            <a:ext cx="439738" cy="98425"/>
          </a:xfrm>
          <a:prstGeom prst="rect">
            <a:avLst/>
          </a:prstGeom>
          <a:solidFill>
            <a:srgbClr val="FF6600"/>
          </a:solidFill>
          <a:ln w="9525">
            <a:solidFill>
              <a:schemeClr val="tx1"/>
            </a:solidFill>
            <a:miter lim="800000"/>
            <a:headEnd/>
            <a:tailEnd/>
          </a:ln>
          <a:effectLst/>
        </p:spPr>
        <p:txBody>
          <a:bodyPr wrap="none" anchor="ctr"/>
          <a:lstStyle/>
          <a:p>
            <a:endParaRPr lang="zh-CN" altLang="en-US"/>
          </a:p>
        </p:txBody>
      </p:sp>
      <p:sp>
        <p:nvSpPr>
          <p:cNvPr id="347190" name="Line 54"/>
          <p:cNvSpPr>
            <a:spLocks noChangeShapeType="1"/>
          </p:cNvSpPr>
          <p:nvPr/>
        </p:nvSpPr>
        <p:spPr bwMode="auto">
          <a:xfrm>
            <a:off x="7845425" y="2659063"/>
            <a:ext cx="419100" cy="1425575"/>
          </a:xfrm>
          <a:prstGeom prst="line">
            <a:avLst/>
          </a:prstGeom>
          <a:noFill/>
          <a:ln w="9525">
            <a:solidFill>
              <a:schemeClr val="hlink"/>
            </a:solidFill>
            <a:round/>
            <a:headEnd/>
            <a:tailEnd type="triangle" w="med" len="med"/>
          </a:ln>
          <a:effectLst/>
        </p:spPr>
        <p:txBody>
          <a:bodyPr/>
          <a:lstStyle/>
          <a:p>
            <a:endParaRPr lang="zh-CN" altLang="en-US"/>
          </a:p>
        </p:txBody>
      </p:sp>
      <p:graphicFrame>
        <p:nvGraphicFramePr>
          <p:cNvPr id="347191" name="Object 55"/>
          <p:cNvGraphicFramePr>
            <a:graphicFrameLocks noChangeAspect="1"/>
          </p:cNvGraphicFramePr>
          <p:nvPr/>
        </p:nvGraphicFramePr>
        <p:xfrm>
          <a:off x="5559425" y="2092325"/>
          <a:ext cx="2705100" cy="288925"/>
        </p:xfrm>
        <a:graphic>
          <a:graphicData uri="http://schemas.openxmlformats.org/presentationml/2006/ole">
            <p:oleObj spid="_x0000_s2099" name="位图图像" r:id="rId6" imgW="1828959" imgH="221046" progId="PBrush">
              <p:embed/>
            </p:oleObj>
          </a:graphicData>
        </a:graphic>
      </p:graphicFrame>
      <p:sp>
        <p:nvSpPr>
          <p:cNvPr id="347192" name="Rectangle 56"/>
          <p:cNvSpPr>
            <a:spLocks noChangeArrowheads="1"/>
          </p:cNvSpPr>
          <p:nvPr/>
        </p:nvSpPr>
        <p:spPr bwMode="auto">
          <a:xfrm>
            <a:off x="449262" y="4541838"/>
            <a:ext cx="765151" cy="400110"/>
          </a:xfrm>
          <a:prstGeom prst="rect">
            <a:avLst/>
          </a:prstGeom>
          <a:noFill/>
          <a:ln w="9525">
            <a:noFill/>
            <a:miter lim="800000"/>
            <a:headEnd/>
            <a:tailEnd/>
          </a:ln>
          <a:effectLst/>
        </p:spPr>
        <p:txBody>
          <a:bodyPr wrap="square">
            <a:spAutoFit/>
          </a:bodyPr>
          <a:lstStyle/>
          <a:p>
            <a:pPr marL="342900" indent="-342900">
              <a:buFontTx/>
              <a:buNone/>
            </a:pPr>
            <a:r>
              <a:rPr lang="en-US" altLang="zh-CN" sz="2000" b="1" baseline="0" dirty="0" smtClean="0">
                <a:latin typeface="宋体" pitchFamily="2" charset="-122"/>
                <a:ea typeface="宋体" pitchFamily="2" charset="-122"/>
              </a:rPr>
              <a:t>TSS</a:t>
            </a:r>
            <a:endParaRPr lang="en-US" altLang="zh-CN" sz="2000" b="1" baseline="0" dirty="0">
              <a:latin typeface="宋体" pitchFamily="2" charset="-122"/>
              <a:ea typeface="宋体" pitchFamily="2" charset="-122"/>
            </a:endParaRPr>
          </a:p>
        </p:txBody>
      </p:sp>
      <p:sp>
        <p:nvSpPr>
          <p:cNvPr id="347193" name="Rectangle 57"/>
          <p:cNvSpPr>
            <a:spLocks noChangeArrowheads="1"/>
          </p:cNvSpPr>
          <p:nvPr/>
        </p:nvSpPr>
        <p:spPr bwMode="auto">
          <a:xfrm>
            <a:off x="857224" y="5143512"/>
            <a:ext cx="946150" cy="366712"/>
          </a:xfrm>
          <a:prstGeom prst="rect">
            <a:avLst/>
          </a:prstGeom>
          <a:noFill/>
          <a:ln w="9525">
            <a:noFill/>
            <a:miter lim="800000"/>
            <a:headEnd/>
            <a:tailEnd/>
          </a:ln>
          <a:effectLst/>
        </p:spPr>
        <p:txBody>
          <a:bodyPr>
            <a:spAutoFit/>
          </a:bodyPr>
          <a:lstStyle/>
          <a:p>
            <a:pPr marL="342900" indent="-342900">
              <a:buFontTx/>
              <a:buNone/>
            </a:pPr>
            <a:r>
              <a:rPr lang="en-US" altLang="zh-CN" sz="1800" b="1" baseline="0" dirty="0">
                <a:latin typeface="宋体" pitchFamily="2" charset="-122"/>
                <a:ea typeface="宋体" pitchFamily="2" charset="-122"/>
              </a:rPr>
              <a:t>5’UTR</a:t>
            </a:r>
          </a:p>
        </p:txBody>
      </p:sp>
      <p:sp>
        <p:nvSpPr>
          <p:cNvPr id="347195" name="Line 59"/>
          <p:cNvSpPr>
            <a:spLocks noChangeShapeType="1"/>
          </p:cNvSpPr>
          <p:nvPr/>
        </p:nvSpPr>
        <p:spPr bwMode="auto">
          <a:xfrm>
            <a:off x="1323975" y="4938713"/>
            <a:ext cx="0" cy="0"/>
          </a:xfrm>
          <a:prstGeom prst="line">
            <a:avLst/>
          </a:prstGeom>
          <a:noFill/>
          <a:ln w="9525">
            <a:solidFill>
              <a:schemeClr val="tx1"/>
            </a:solidFill>
            <a:round/>
            <a:headEnd/>
            <a:tailEnd type="triangle" w="med" len="med"/>
          </a:ln>
          <a:effectLst/>
        </p:spPr>
        <p:txBody>
          <a:bodyPr/>
          <a:lstStyle/>
          <a:p>
            <a:endParaRPr lang="zh-CN" altLang="en-US"/>
          </a:p>
        </p:txBody>
      </p:sp>
      <p:sp>
        <p:nvSpPr>
          <p:cNvPr id="347196" name="Line 60"/>
          <p:cNvSpPr>
            <a:spLocks noChangeShapeType="1"/>
          </p:cNvSpPr>
          <p:nvPr/>
        </p:nvSpPr>
        <p:spPr bwMode="auto">
          <a:xfrm flipV="1">
            <a:off x="741363" y="4183063"/>
            <a:ext cx="273050" cy="358775"/>
          </a:xfrm>
          <a:prstGeom prst="line">
            <a:avLst/>
          </a:prstGeom>
          <a:noFill/>
          <a:ln w="9525">
            <a:solidFill>
              <a:schemeClr val="hlink"/>
            </a:solidFill>
            <a:round/>
            <a:headEnd/>
            <a:tailEnd type="triangle" w="med" len="med"/>
          </a:ln>
          <a:effectLst/>
        </p:spPr>
        <p:txBody>
          <a:bodyPr/>
          <a:lstStyle/>
          <a:p>
            <a:endParaRPr lang="zh-CN" altLang="en-US"/>
          </a:p>
        </p:txBody>
      </p:sp>
      <p:sp>
        <p:nvSpPr>
          <p:cNvPr id="347197" name="Line 61"/>
          <p:cNvSpPr>
            <a:spLocks noChangeShapeType="1"/>
          </p:cNvSpPr>
          <p:nvPr/>
        </p:nvSpPr>
        <p:spPr bwMode="auto">
          <a:xfrm flipV="1">
            <a:off x="1323975" y="4240213"/>
            <a:ext cx="0" cy="758825"/>
          </a:xfrm>
          <a:prstGeom prst="line">
            <a:avLst/>
          </a:prstGeom>
          <a:noFill/>
          <a:ln w="9525">
            <a:solidFill>
              <a:schemeClr val="hlink"/>
            </a:solidFill>
            <a:round/>
            <a:headEnd/>
            <a:tailEnd type="triangle" w="med" len="med"/>
          </a:ln>
          <a:effectLst/>
        </p:spPr>
        <p:txBody>
          <a:bodyPr/>
          <a:lstStyle/>
          <a:p>
            <a:endParaRPr lang="zh-CN"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304800"/>
            <a:ext cx="7772400" cy="990600"/>
          </a:xfrm>
          <a:noFill/>
          <a:ln/>
        </p:spPr>
        <p:txBody>
          <a:bodyPr anchor="ctr">
            <a:normAutofit/>
          </a:bodyPr>
          <a:lstStyle/>
          <a:p>
            <a:r>
              <a:rPr lang="en-US" altLang="he-IL" sz="4000" dirty="0" smtClean="0">
                <a:latin typeface="Arial" pitchFamily="34" charset="0"/>
              </a:rPr>
              <a:t>Topic II: Multiple Alignment</a:t>
            </a:r>
            <a:endParaRPr lang="en-US" altLang="he-IL" sz="4000" dirty="0">
              <a:latin typeface="Arial" pitchFamily="34" charset="0"/>
            </a:endParaRPr>
          </a:p>
        </p:txBody>
      </p:sp>
      <p:pic>
        <p:nvPicPr>
          <p:cNvPr id="5" name="Picture 2"/>
          <p:cNvPicPr>
            <a:picLocks noChangeAspect="1" noChangeArrowheads="1"/>
          </p:cNvPicPr>
          <p:nvPr/>
        </p:nvPicPr>
        <p:blipFill>
          <a:blip r:embed="rId3" cstate="print"/>
          <a:srcRect/>
          <a:stretch>
            <a:fillRect/>
          </a:stretch>
        </p:blipFill>
        <p:spPr bwMode="auto">
          <a:xfrm>
            <a:off x="1500166" y="1857364"/>
            <a:ext cx="5643602" cy="421030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Profiled HMM</a:t>
            </a:r>
            <a:endParaRPr lang="zh-CN" altLang="en-US" dirty="0"/>
          </a:p>
        </p:txBody>
      </p:sp>
      <p:pic>
        <p:nvPicPr>
          <p:cNvPr id="3074" name="Picture 2"/>
          <p:cNvPicPr>
            <a:picLocks noChangeAspect="1" noChangeArrowheads="1"/>
          </p:cNvPicPr>
          <p:nvPr/>
        </p:nvPicPr>
        <p:blipFill>
          <a:blip r:embed="rId2" cstate="print"/>
          <a:srcRect/>
          <a:stretch>
            <a:fillRect/>
          </a:stretch>
        </p:blipFill>
        <p:spPr bwMode="auto">
          <a:xfrm>
            <a:off x="571472" y="1785926"/>
            <a:ext cx="7363096" cy="451962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Example of Profile HMM</a:t>
            </a:r>
            <a:endParaRPr lang="zh-CN" altLang="en-US" dirty="0"/>
          </a:p>
        </p:txBody>
      </p:sp>
      <p:pic>
        <p:nvPicPr>
          <p:cNvPr id="4098" name="Picture 2"/>
          <p:cNvPicPr>
            <a:picLocks noChangeAspect="1" noChangeArrowheads="1"/>
          </p:cNvPicPr>
          <p:nvPr/>
        </p:nvPicPr>
        <p:blipFill>
          <a:blip r:embed="rId2" cstate="print"/>
          <a:srcRect/>
          <a:stretch>
            <a:fillRect/>
          </a:stretch>
        </p:blipFill>
        <p:spPr bwMode="auto">
          <a:xfrm>
            <a:off x="714348" y="1428736"/>
            <a:ext cx="3571900" cy="2664752"/>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cstate="print"/>
          <a:srcRect/>
          <a:stretch>
            <a:fillRect/>
          </a:stretch>
        </p:blipFill>
        <p:spPr bwMode="auto">
          <a:xfrm>
            <a:off x="4000496" y="3714752"/>
            <a:ext cx="4595821" cy="268142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Topic III: Tree of </a:t>
            </a:r>
            <a:r>
              <a:rPr lang="en-US" altLang="zh-CN" dirty="0" err="1" smtClean="0"/>
              <a:t>lifes</a:t>
            </a:r>
            <a:endParaRPr lang="zh-CN" altLang="en-US" dirty="0"/>
          </a:p>
        </p:txBody>
      </p:sp>
      <p:sp>
        <p:nvSpPr>
          <p:cNvPr id="4" name="内容占位符 3"/>
          <p:cNvSpPr>
            <a:spLocks noGrp="1"/>
          </p:cNvSpPr>
          <p:nvPr>
            <p:ph idx="1"/>
          </p:nvPr>
        </p:nvSpPr>
        <p:spPr/>
        <p:txBody>
          <a:bodyPr/>
          <a:lstStyle/>
          <a:p>
            <a:r>
              <a:rPr lang="en-US" altLang="zh-CN" dirty="0" smtClean="0">
                <a:ea typeface="宋体" charset="-122"/>
              </a:rPr>
              <a:t>Phylogeny: the ancestral relationship of a set of species</a:t>
            </a:r>
          </a:p>
          <a:p>
            <a:r>
              <a:rPr lang="en-US" altLang="zh-CN" dirty="0" smtClean="0"/>
              <a:t>Represented by a phylogenetic tree</a:t>
            </a:r>
          </a:p>
          <a:p>
            <a:pPr marL="0" indent="0">
              <a:buNone/>
            </a:pPr>
            <a:endParaRPr lang="zh-CN" altLang="en-US" dirty="0"/>
          </a:p>
        </p:txBody>
      </p:sp>
      <p:pic>
        <p:nvPicPr>
          <p:cNvPr id="3" name="Picture 2" descr="Screen Shot 2013-03-28 at 9.39.10 P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27584" y="3356992"/>
            <a:ext cx="7668344" cy="3212202"/>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Inferring a phylogenetic tree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Classical: morphological  characters</a:t>
            </a:r>
          </a:p>
          <a:p>
            <a:r>
              <a:rPr lang="en-US" dirty="0" smtClean="0"/>
              <a:t>Modern: molecular sequences</a:t>
            </a:r>
          </a:p>
          <a:p>
            <a:endParaRPr lang="en-US" dirty="0"/>
          </a:p>
          <a:p>
            <a:endParaRPr lang="en-US" dirty="0" smtClean="0"/>
          </a:p>
          <a:p>
            <a:endParaRPr lang="en-US" dirty="0"/>
          </a:p>
          <a:p>
            <a:endParaRPr lang="en-US" dirty="0" smtClean="0"/>
          </a:p>
          <a:p>
            <a:endParaRPr lang="en-US" dirty="0" smtClean="0"/>
          </a:p>
          <a:p>
            <a:endParaRPr lang="en-US" dirty="0" smtClean="0"/>
          </a:p>
          <a:p>
            <a:endParaRPr lang="en-US" dirty="0"/>
          </a:p>
          <a:p>
            <a:endParaRPr lang="en-US" dirty="0" smtClean="0"/>
          </a:p>
          <a:p>
            <a:r>
              <a:rPr lang="en-US" dirty="0" smtClean="0"/>
              <a:t>Approaches:  probabilistic model, bootstrap </a:t>
            </a:r>
            <a:endParaRPr lang="en-US" dirty="0"/>
          </a:p>
          <a:p>
            <a:endParaRPr lang="en-US" dirty="0" smtClean="0"/>
          </a:p>
          <a:p>
            <a:endParaRPr lang="en-US" dirty="0"/>
          </a:p>
          <a:p>
            <a:endParaRPr lang="en-US" dirty="0" smtClean="0"/>
          </a:p>
          <a:p>
            <a:endParaRPr lang="en-US" dirty="0" smtClean="0"/>
          </a:p>
          <a:p>
            <a:pPr marL="0" indent="0">
              <a:buNone/>
            </a:pPr>
            <a:endParaRPr lang="en-US" dirty="0"/>
          </a:p>
        </p:txBody>
      </p:sp>
      <p:pic>
        <p:nvPicPr>
          <p:cNvPr id="4" name="Picture 3" descr="Screen Shot 2013-03-28 at 9.41.57 P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15616" y="2780928"/>
            <a:ext cx="2642094" cy="2448272"/>
          </a:xfrm>
          <a:prstGeom prst="rect">
            <a:avLst/>
          </a:prstGeom>
        </p:spPr>
      </p:pic>
      <p:pic>
        <p:nvPicPr>
          <p:cNvPr id="5" name="Picture 4" descr="Screen Shot 2013-03-28 at 9.42.03 PM.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499992" y="2636912"/>
            <a:ext cx="3949700" cy="2565400"/>
          </a:xfrm>
          <a:prstGeom prst="rect">
            <a:avLst/>
          </a:prstGeom>
        </p:spPr>
      </p:pic>
    </p:spTree>
    <p:extLst>
      <p:ext uri="{BB962C8B-B14F-4D97-AF65-F5344CB8AC3E}">
        <p14:creationId xmlns:p14="http://schemas.microsoft.com/office/powerpoint/2010/main" xmlns="" val="1180363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Rot="1" noChangeArrowheads="1"/>
          </p:cNvSpPr>
          <p:nvPr>
            <p:ph type="title"/>
          </p:nvPr>
        </p:nvSpPr>
        <p:spPr>
          <a:xfrm>
            <a:off x="457200" y="152400"/>
            <a:ext cx="8229600" cy="1066800"/>
          </a:xfrm>
        </p:spPr>
        <p:txBody>
          <a:bodyPr/>
          <a:lstStyle/>
          <a:p>
            <a:r>
              <a:rPr lang="en-US" altLang="zh-CN">
                <a:ea typeface="宋体" charset="-122"/>
              </a:rPr>
              <a:t>Bioinformatics</a:t>
            </a:r>
          </a:p>
        </p:txBody>
      </p:sp>
      <p:sp>
        <p:nvSpPr>
          <p:cNvPr id="300035" name="Rectangle 3"/>
          <p:cNvSpPr>
            <a:spLocks noGrp="1" noChangeArrowheads="1"/>
          </p:cNvSpPr>
          <p:nvPr>
            <p:ph type="body" idx="1"/>
          </p:nvPr>
        </p:nvSpPr>
        <p:spPr>
          <a:xfrm>
            <a:off x="304800" y="1371600"/>
            <a:ext cx="8534400" cy="5105400"/>
          </a:xfrm>
        </p:spPr>
        <p:txBody>
          <a:bodyPr/>
          <a:lstStyle/>
          <a:p>
            <a:pPr>
              <a:buFont typeface="Wingdings" pitchFamily="2" charset="2"/>
              <a:buNone/>
            </a:pPr>
            <a:r>
              <a:rPr lang="en-US" altLang="zh-CN" sz="2800" b="1" i="1" dirty="0">
                <a:solidFill>
                  <a:schemeClr val="hlink"/>
                </a:solidFill>
                <a:ea typeface="宋体" charset="-122"/>
              </a:rPr>
              <a:t>Bioinformatics</a:t>
            </a:r>
            <a:r>
              <a:rPr lang="en-US" altLang="zh-CN" sz="2800" i="1" dirty="0">
                <a:ea typeface="宋体" charset="-122"/>
              </a:rPr>
              <a:t> </a:t>
            </a:r>
            <a:r>
              <a:rPr lang="en-US" altLang="zh-CN" sz="2800" dirty="0">
                <a:ea typeface="宋体" charset="-122"/>
              </a:rPr>
              <a:t>is the research, development, or application of computational tools and approaches for expanding the use of biological, medical, behavioral or health data, including those to acquire, store, organize, archive, analyze, or visualize such data;</a:t>
            </a:r>
            <a:r>
              <a:rPr lang="en-US" altLang="zh-CN" sz="2800" i="1" dirty="0">
                <a:ea typeface="宋体" charset="-122"/>
              </a:rPr>
              <a:t> </a:t>
            </a:r>
          </a:p>
          <a:p>
            <a:pPr>
              <a:buFont typeface="Wingdings" pitchFamily="2" charset="2"/>
              <a:buNone/>
            </a:pPr>
            <a:endParaRPr lang="en-US" altLang="zh-CN" sz="1400" i="1" dirty="0">
              <a:ea typeface="宋体" charset="-122"/>
            </a:endParaRPr>
          </a:p>
          <a:p>
            <a:pPr>
              <a:buFont typeface="Wingdings" pitchFamily="2" charset="2"/>
              <a:buNone/>
            </a:pPr>
            <a:r>
              <a:rPr lang="en-US" altLang="zh-CN" sz="2800" b="1" i="1" dirty="0">
                <a:solidFill>
                  <a:schemeClr val="hlink"/>
                </a:solidFill>
                <a:ea typeface="宋体" charset="-122"/>
              </a:rPr>
              <a:t>Computational biology</a:t>
            </a:r>
            <a:r>
              <a:rPr lang="en-US" altLang="zh-CN" sz="2800" i="1" dirty="0">
                <a:ea typeface="宋体" charset="-122"/>
              </a:rPr>
              <a:t> </a:t>
            </a:r>
            <a:r>
              <a:rPr lang="en-US" altLang="zh-CN" sz="2800" dirty="0">
                <a:ea typeface="宋体" charset="-122"/>
              </a:rPr>
              <a:t>is the development and application of data-analytical and theoretical methods, mathematical modeling and computational simulation techniques to the study of biological, behavioral, and social systems.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Out of Africa</a:t>
            </a:r>
            <a:endParaRPr lang="en-US" dirty="0"/>
          </a:p>
        </p:txBody>
      </p:sp>
      <p:pic>
        <p:nvPicPr>
          <p:cNvPr id="6" name="Content Placeholder 5" descr="Screen Shot 2013-03-28 at 9.47.07 PM.png"/>
          <p:cNvPicPr>
            <a:picLocks noGrp="1" noChangeAspect="1"/>
          </p:cNvPicPr>
          <p:nvPr>
            <p:ph idx="1"/>
          </p:nvPr>
        </p:nvPicPr>
        <p:blipFill>
          <a:blip r:embed="rId2" cstate="print">
            <a:extLst>
              <a:ext uri="{28A0092B-C50C-407E-A947-70E740481C1C}">
                <a14:useLocalDpi xmlns:a14="http://schemas.microsoft.com/office/drawing/2010/main" xmlns="" val="0"/>
              </a:ext>
            </a:extLst>
          </a:blip>
          <a:srcRect l="-26006" r="-26006"/>
          <a:stretch>
            <a:fillRect/>
          </a:stretch>
        </p:blipFill>
        <p:spPr/>
      </p:pic>
    </p:spTree>
    <p:extLst>
      <p:ext uri="{BB962C8B-B14F-4D97-AF65-F5344CB8AC3E}">
        <p14:creationId xmlns:p14="http://schemas.microsoft.com/office/powerpoint/2010/main" xmlns="" val="38191732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Topic IV: Motif Finding</a:t>
            </a:r>
            <a:endParaRPr lang="zh-CN" altLang="en-US" dirty="0"/>
          </a:p>
        </p:txBody>
      </p:sp>
      <p:sp>
        <p:nvSpPr>
          <p:cNvPr id="4" name="内容占位符 3"/>
          <p:cNvSpPr>
            <a:spLocks noGrp="1"/>
          </p:cNvSpPr>
          <p:nvPr>
            <p:ph idx="1"/>
          </p:nvPr>
        </p:nvSpPr>
        <p:spPr/>
        <p:txBody>
          <a:bodyPr/>
          <a:lstStyle/>
          <a:p>
            <a:r>
              <a:rPr lang="en-US" altLang="zh-CN" dirty="0" smtClean="0">
                <a:ea typeface="宋体" charset="-122"/>
              </a:rPr>
              <a:t>Find promoter motifs associated with </a:t>
            </a:r>
            <a:r>
              <a:rPr lang="en-US" altLang="zh-CN" b="1" dirty="0" smtClean="0">
                <a:ea typeface="宋体" charset="-122"/>
              </a:rPr>
              <a:t>co-regulated</a:t>
            </a:r>
            <a:r>
              <a:rPr lang="en-US" altLang="zh-CN" dirty="0" smtClean="0">
                <a:solidFill>
                  <a:schemeClr val="accent2"/>
                </a:solidFill>
                <a:ea typeface="宋体" charset="-122"/>
              </a:rPr>
              <a:t> </a:t>
            </a:r>
            <a:r>
              <a:rPr lang="en-US" altLang="zh-CN" dirty="0" smtClean="0">
                <a:ea typeface="宋体" charset="-122"/>
              </a:rPr>
              <a:t>or </a:t>
            </a:r>
            <a:r>
              <a:rPr lang="en-US" altLang="zh-CN" b="1" dirty="0" smtClean="0">
                <a:ea typeface="宋体" charset="-122"/>
              </a:rPr>
              <a:t>functionally related </a:t>
            </a:r>
            <a:r>
              <a:rPr lang="en-US" altLang="zh-CN" dirty="0" smtClean="0">
                <a:ea typeface="宋体" charset="-122"/>
              </a:rPr>
              <a:t>genes</a:t>
            </a:r>
          </a:p>
          <a:p>
            <a:endParaRPr lang="zh-CN" altLang="en-US" dirty="0"/>
          </a:p>
        </p:txBody>
      </p:sp>
      <p:grpSp>
        <p:nvGrpSpPr>
          <p:cNvPr id="5" name="Group 4"/>
          <p:cNvGrpSpPr>
            <a:grpSpLocks/>
          </p:cNvGrpSpPr>
          <p:nvPr/>
        </p:nvGrpSpPr>
        <p:grpSpPr bwMode="auto">
          <a:xfrm>
            <a:off x="1839913" y="3109913"/>
            <a:ext cx="5543550" cy="2990850"/>
            <a:chOff x="552" y="1853"/>
            <a:chExt cx="4416" cy="1718"/>
          </a:xfrm>
        </p:grpSpPr>
        <p:sp>
          <p:nvSpPr>
            <p:cNvPr id="6" name="Line 5"/>
            <p:cNvSpPr>
              <a:spLocks noChangeShapeType="1"/>
            </p:cNvSpPr>
            <p:nvPr/>
          </p:nvSpPr>
          <p:spPr bwMode="auto">
            <a:xfrm>
              <a:off x="552" y="1996"/>
              <a:ext cx="4416" cy="0"/>
            </a:xfrm>
            <a:prstGeom prst="line">
              <a:avLst/>
            </a:prstGeom>
            <a:noFill/>
            <a:ln w="38100">
              <a:solidFill>
                <a:schemeClr val="tx1"/>
              </a:solidFill>
              <a:round/>
              <a:headEnd/>
              <a:tailEnd/>
            </a:ln>
            <a:effectLst/>
          </p:spPr>
          <p:txBody>
            <a:bodyPr anchor="ctr">
              <a:spAutoFit/>
            </a:bodyPr>
            <a:lstStyle/>
            <a:p>
              <a:endParaRPr lang="zh-CN" altLang="en-US"/>
            </a:p>
          </p:txBody>
        </p:sp>
        <p:sp>
          <p:nvSpPr>
            <p:cNvPr id="7" name="Line 6"/>
            <p:cNvSpPr>
              <a:spLocks noChangeShapeType="1"/>
            </p:cNvSpPr>
            <p:nvPr/>
          </p:nvSpPr>
          <p:spPr bwMode="auto">
            <a:xfrm>
              <a:off x="552" y="2323"/>
              <a:ext cx="4416" cy="0"/>
            </a:xfrm>
            <a:prstGeom prst="line">
              <a:avLst/>
            </a:prstGeom>
            <a:noFill/>
            <a:ln w="38100">
              <a:solidFill>
                <a:schemeClr val="tx1"/>
              </a:solidFill>
              <a:round/>
              <a:headEnd/>
              <a:tailEnd/>
            </a:ln>
            <a:effectLst/>
          </p:spPr>
          <p:txBody>
            <a:bodyPr anchor="ctr">
              <a:spAutoFit/>
            </a:bodyPr>
            <a:lstStyle/>
            <a:p>
              <a:endParaRPr lang="zh-CN" altLang="en-US"/>
            </a:p>
          </p:txBody>
        </p:sp>
        <p:sp>
          <p:nvSpPr>
            <p:cNvPr id="8" name="Line 7"/>
            <p:cNvSpPr>
              <a:spLocks noChangeShapeType="1"/>
            </p:cNvSpPr>
            <p:nvPr/>
          </p:nvSpPr>
          <p:spPr bwMode="auto">
            <a:xfrm>
              <a:off x="552" y="2641"/>
              <a:ext cx="4416" cy="0"/>
            </a:xfrm>
            <a:prstGeom prst="line">
              <a:avLst/>
            </a:prstGeom>
            <a:noFill/>
            <a:ln w="38100">
              <a:solidFill>
                <a:schemeClr val="tx1"/>
              </a:solidFill>
              <a:round/>
              <a:headEnd/>
              <a:tailEnd/>
            </a:ln>
            <a:effectLst/>
          </p:spPr>
          <p:txBody>
            <a:bodyPr anchor="ctr">
              <a:spAutoFit/>
            </a:bodyPr>
            <a:lstStyle/>
            <a:p>
              <a:endParaRPr lang="zh-CN" altLang="en-US"/>
            </a:p>
          </p:txBody>
        </p:sp>
        <p:sp>
          <p:nvSpPr>
            <p:cNvPr id="9" name="Rectangle 8"/>
            <p:cNvSpPr>
              <a:spLocks noChangeArrowheads="1"/>
            </p:cNvSpPr>
            <p:nvPr/>
          </p:nvSpPr>
          <p:spPr bwMode="auto">
            <a:xfrm>
              <a:off x="3288" y="1949"/>
              <a:ext cx="240" cy="96"/>
            </a:xfrm>
            <a:prstGeom prst="rect">
              <a:avLst/>
            </a:prstGeom>
            <a:solidFill>
              <a:schemeClr val="hlink"/>
            </a:solidFill>
            <a:ln w="9525">
              <a:solidFill>
                <a:schemeClr val="tx1"/>
              </a:solidFill>
              <a:miter lim="800000"/>
              <a:headEnd/>
              <a:tailEnd/>
            </a:ln>
            <a:effectLst/>
          </p:spPr>
          <p:txBody>
            <a:bodyPr wrap="none" anchor="ctr">
              <a:spAutoFit/>
            </a:bodyPr>
            <a:lstStyle/>
            <a:p>
              <a:endParaRPr lang="zh-CN" altLang="en-US"/>
            </a:p>
          </p:txBody>
        </p:sp>
        <p:sp>
          <p:nvSpPr>
            <p:cNvPr id="10" name="AutoShape 9"/>
            <p:cNvSpPr>
              <a:spLocks noChangeArrowheads="1"/>
            </p:cNvSpPr>
            <p:nvPr/>
          </p:nvSpPr>
          <p:spPr bwMode="auto">
            <a:xfrm>
              <a:off x="3912" y="1901"/>
              <a:ext cx="384" cy="191"/>
            </a:xfrm>
            <a:prstGeom prst="rightArrow">
              <a:avLst>
                <a:gd name="adj1" fmla="val 50000"/>
                <a:gd name="adj2" fmla="val 50262"/>
              </a:avLst>
            </a:prstGeom>
            <a:solidFill>
              <a:schemeClr val="hlink"/>
            </a:solidFill>
            <a:ln w="9525">
              <a:solidFill>
                <a:schemeClr val="tx1"/>
              </a:solidFill>
              <a:miter lim="800000"/>
              <a:headEnd/>
              <a:tailEnd/>
            </a:ln>
            <a:effectLst/>
          </p:spPr>
          <p:txBody>
            <a:bodyPr wrap="none" anchor="ctr">
              <a:spAutoFit/>
            </a:bodyPr>
            <a:lstStyle/>
            <a:p>
              <a:endParaRPr lang="zh-CN" altLang="en-US"/>
            </a:p>
          </p:txBody>
        </p:sp>
        <p:grpSp>
          <p:nvGrpSpPr>
            <p:cNvPr id="11" name="Group 10"/>
            <p:cNvGrpSpPr>
              <a:grpSpLocks/>
            </p:cNvGrpSpPr>
            <p:nvPr/>
          </p:nvGrpSpPr>
          <p:grpSpPr bwMode="auto">
            <a:xfrm>
              <a:off x="3528" y="1853"/>
              <a:ext cx="384" cy="96"/>
              <a:chOff x="2352" y="960"/>
              <a:chExt cx="336" cy="96"/>
            </a:xfrm>
          </p:grpSpPr>
          <p:sp>
            <p:nvSpPr>
              <p:cNvPr id="35" name="Line 11"/>
              <p:cNvSpPr>
                <a:spLocks noChangeShapeType="1"/>
              </p:cNvSpPr>
              <p:nvPr/>
            </p:nvSpPr>
            <p:spPr bwMode="auto">
              <a:xfrm flipV="1">
                <a:off x="2352" y="960"/>
                <a:ext cx="192" cy="96"/>
              </a:xfrm>
              <a:prstGeom prst="line">
                <a:avLst/>
              </a:prstGeom>
              <a:noFill/>
              <a:ln w="9525">
                <a:solidFill>
                  <a:schemeClr val="tx1"/>
                </a:solidFill>
                <a:round/>
                <a:headEnd/>
                <a:tailEnd/>
              </a:ln>
              <a:effectLst/>
            </p:spPr>
            <p:txBody>
              <a:bodyPr anchor="ctr">
                <a:spAutoFit/>
              </a:bodyPr>
              <a:lstStyle/>
              <a:p>
                <a:endParaRPr lang="zh-CN" altLang="en-US"/>
              </a:p>
            </p:txBody>
          </p:sp>
          <p:sp>
            <p:nvSpPr>
              <p:cNvPr id="36" name="Line 12"/>
              <p:cNvSpPr>
                <a:spLocks noChangeShapeType="1"/>
              </p:cNvSpPr>
              <p:nvPr/>
            </p:nvSpPr>
            <p:spPr bwMode="auto">
              <a:xfrm flipH="1" flipV="1">
                <a:off x="2544" y="960"/>
                <a:ext cx="144" cy="96"/>
              </a:xfrm>
              <a:prstGeom prst="line">
                <a:avLst/>
              </a:prstGeom>
              <a:noFill/>
              <a:ln w="9525">
                <a:solidFill>
                  <a:schemeClr val="tx1"/>
                </a:solidFill>
                <a:round/>
                <a:headEnd/>
                <a:tailEnd/>
              </a:ln>
              <a:effectLst/>
            </p:spPr>
            <p:txBody>
              <a:bodyPr anchor="ctr">
                <a:spAutoFit/>
              </a:bodyPr>
              <a:lstStyle/>
              <a:p>
                <a:endParaRPr lang="zh-CN" altLang="en-US"/>
              </a:p>
            </p:txBody>
          </p:sp>
        </p:grpSp>
        <p:sp>
          <p:nvSpPr>
            <p:cNvPr id="12" name="Rectangle 13"/>
            <p:cNvSpPr>
              <a:spLocks noChangeArrowheads="1"/>
            </p:cNvSpPr>
            <p:nvPr/>
          </p:nvSpPr>
          <p:spPr bwMode="auto">
            <a:xfrm>
              <a:off x="3552" y="2276"/>
              <a:ext cx="98" cy="96"/>
            </a:xfrm>
            <a:prstGeom prst="rect">
              <a:avLst/>
            </a:prstGeom>
            <a:solidFill>
              <a:schemeClr val="hlink"/>
            </a:solidFill>
            <a:ln w="9525">
              <a:solidFill>
                <a:schemeClr val="tx1"/>
              </a:solidFill>
              <a:miter lim="800000"/>
              <a:headEnd/>
              <a:tailEnd/>
            </a:ln>
            <a:effectLst/>
          </p:spPr>
          <p:txBody>
            <a:bodyPr anchor="ctr">
              <a:spAutoFit/>
            </a:bodyPr>
            <a:lstStyle/>
            <a:p>
              <a:endParaRPr lang="zh-CN" altLang="en-US"/>
            </a:p>
          </p:txBody>
        </p:sp>
        <p:sp>
          <p:nvSpPr>
            <p:cNvPr id="13" name="AutoShape 14"/>
            <p:cNvSpPr>
              <a:spLocks noChangeArrowheads="1"/>
            </p:cNvSpPr>
            <p:nvPr/>
          </p:nvSpPr>
          <p:spPr bwMode="auto">
            <a:xfrm>
              <a:off x="3912" y="2228"/>
              <a:ext cx="384" cy="191"/>
            </a:xfrm>
            <a:prstGeom prst="rightArrow">
              <a:avLst>
                <a:gd name="adj1" fmla="val 50000"/>
                <a:gd name="adj2" fmla="val 50262"/>
              </a:avLst>
            </a:prstGeom>
            <a:solidFill>
              <a:schemeClr val="hlink"/>
            </a:solidFill>
            <a:ln w="9525">
              <a:solidFill>
                <a:schemeClr val="tx1"/>
              </a:solidFill>
              <a:miter lim="800000"/>
              <a:headEnd/>
              <a:tailEnd/>
            </a:ln>
            <a:effectLst/>
          </p:spPr>
          <p:txBody>
            <a:bodyPr wrap="none" anchor="ctr">
              <a:spAutoFit/>
            </a:bodyPr>
            <a:lstStyle/>
            <a:p>
              <a:endParaRPr lang="zh-CN" altLang="en-US"/>
            </a:p>
          </p:txBody>
        </p:sp>
        <p:grpSp>
          <p:nvGrpSpPr>
            <p:cNvPr id="14" name="Group 15"/>
            <p:cNvGrpSpPr>
              <a:grpSpLocks/>
            </p:cNvGrpSpPr>
            <p:nvPr/>
          </p:nvGrpSpPr>
          <p:grpSpPr bwMode="auto">
            <a:xfrm>
              <a:off x="3647" y="2180"/>
              <a:ext cx="265" cy="96"/>
              <a:chOff x="2352" y="960"/>
              <a:chExt cx="336" cy="96"/>
            </a:xfrm>
          </p:grpSpPr>
          <p:sp>
            <p:nvSpPr>
              <p:cNvPr id="33" name="Line 16"/>
              <p:cNvSpPr>
                <a:spLocks noChangeShapeType="1"/>
              </p:cNvSpPr>
              <p:nvPr/>
            </p:nvSpPr>
            <p:spPr bwMode="auto">
              <a:xfrm flipV="1">
                <a:off x="2352" y="960"/>
                <a:ext cx="192" cy="96"/>
              </a:xfrm>
              <a:prstGeom prst="line">
                <a:avLst/>
              </a:prstGeom>
              <a:noFill/>
              <a:ln w="9525">
                <a:solidFill>
                  <a:schemeClr val="tx1"/>
                </a:solidFill>
                <a:round/>
                <a:headEnd/>
                <a:tailEnd/>
              </a:ln>
              <a:effectLst/>
            </p:spPr>
            <p:txBody>
              <a:bodyPr anchor="ctr">
                <a:spAutoFit/>
              </a:bodyPr>
              <a:lstStyle/>
              <a:p>
                <a:endParaRPr lang="zh-CN" altLang="en-US"/>
              </a:p>
            </p:txBody>
          </p:sp>
          <p:sp>
            <p:nvSpPr>
              <p:cNvPr id="34" name="Line 17"/>
              <p:cNvSpPr>
                <a:spLocks noChangeShapeType="1"/>
              </p:cNvSpPr>
              <p:nvPr/>
            </p:nvSpPr>
            <p:spPr bwMode="auto">
              <a:xfrm flipH="1" flipV="1">
                <a:off x="2544" y="960"/>
                <a:ext cx="144" cy="96"/>
              </a:xfrm>
              <a:prstGeom prst="line">
                <a:avLst/>
              </a:prstGeom>
              <a:noFill/>
              <a:ln w="9525">
                <a:solidFill>
                  <a:schemeClr val="tx1"/>
                </a:solidFill>
                <a:round/>
                <a:headEnd/>
                <a:tailEnd/>
              </a:ln>
              <a:effectLst/>
            </p:spPr>
            <p:txBody>
              <a:bodyPr anchor="ctr">
                <a:spAutoFit/>
              </a:bodyPr>
              <a:lstStyle/>
              <a:p>
                <a:endParaRPr lang="zh-CN" altLang="en-US"/>
              </a:p>
            </p:txBody>
          </p:sp>
        </p:grpSp>
        <p:sp>
          <p:nvSpPr>
            <p:cNvPr id="15" name="AutoShape 18"/>
            <p:cNvSpPr>
              <a:spLocks noChangeArrowheads="1"/>
            </p:cNvSpPr>
            <p:nvPr/>
          </p:nvSpPr>
          <p:spPr bwMode="auto">
            <a:xfrm>
              <a:off x="3283" y="2549"/>
              <a:ext cx="1013" cy="191"/>
            </a:xfrm>
            <a:prstGeom prst="rightArrow">
              <a:avLst>
                <a:gd name="adj1" fmla="val 50000"/>
                <a:gd name="adj2" fmla="val 132592"/>
              </a:avLst>
            </a:prstGeom>
            <a:solidFill>
              <a:schemeClr val="hlink"/>
            </a:solidFill>
            <a:ln w="9525">
              <a:solidFill>
                <a:schemeClr val="tx1"/>
              </a:solidFill>
              <a:miter lim="800000"/>
              <a:headEnd/>
              <a:tailEnd/>
            </a:ln>
            <a:effectLst/>
          </p:spPr>
          <p:txBody>
            <a:bodyPr anchor="ctr">
              <a:spAutoFit/>
            </a:bodyPr>
            <a:lstStyle/>
            <a:p>
              <a:endParaRPr lang="zh-CN" altLang="en-US"/>
            </a:p>
          </p:txBody>
        </p:sp>
        <p:sp>
          <p:nvSpPr>
            <p:cNvPr id="16" name="Rectangle 19"/>
            <p:cNvSpPr>
              <a:spLocks noChangeArrowheads="1"/>
            </p:cNvSpPr>
            <p:nvPr/>
          </p:nvSpPr>
          <p:spPr bwMode="auto">
            <a:xfrm>
              <a:off x="3280" y="2276"/>
              <a:ext cx="98" cy="96"/>
            </a:xfrm>
            <a:prstGeom prst="rect">
              <a:avLst/>
            </a:prstGeom>
            <a:solidFill>
              <a:schemeClr val="hlink"/>
            </a:solidFill>
            <a:ln w="9525">
              <a:solidFill>
                <a:schemeClr val="tx1"/>
              </a:solidFill>
              <a:miter lim="800000"/>
              <a:headEnd/>
              <a:tailEnd/>
            </a:ln>
            <a:effectLst/>
          </p:spPr>
          <p:txBody>
            <a:bodyPr anchor="ctr">
              <a:spAutoFit/>
            </a:bodyPr>
            <a:lstStyle/>
            <a:p>
              <a:endParaRPr lang="zh-CN" altLang="en-US"/>
            </a:p>
          </p:txBody>
        </p:sp>
        <p:grpSp>
          <p:nvGrpSpPr>
            <p:cNvPr id="17" name="Group 20"/>
            <p:cNvGrpSpPr>
              <a:grpSpLocks/>
            </p:cNvGrpSpPr>
            <p:nvPr/>
          </p:nvGrpSpPr>
          <p:grpSpPr bwMode="auto">
            <a:xfrm>
              <a:off x="3386" y="2180"/>
              <a:ext cx="157" cy="96"/>
              <a:chOff x="2352" y="960"/>
              <a:chExt cx="336" cy="96"/>
            </a:xfrm>
          </p:grpSpPr>
          <p:sp>
            <p:nvSpPr>
              <p:cNvPr id="31" name="Line 21"/>
              <p:cNvSpPr>
                <a:spLocks noChangeShapeType="1"/>
              </p:cNvSpPr>
              <p:nvPr/>
            </p:nvSpPr>
            <p:spPr bwMode="auto">
              <a:xfrm flipV="1">
                <a:off x="2352" y="960"/>
                <a:ext cx="192" cy="96"/>
              </a:xfrm>
              <a:prstGeom prst="line">
                <a:avLst/>
              </a:prstGeom>
              <a:noFill/>
              <a:ln w="9525">
                <a:solidFill>
                  <a:schemeClr val="tx1"/>
                </a:solidFill>
                <a:round/>
                <a:headEnd/>
                <a:tailEnd/>
              </a:ln>
              <a:effectLst/>
            </p:spPr>
            <p:txBody>
              <a:bodyPr anchor="ctr">
                <a:spAutoFit/>
              </a:bodyPr>
              <a:lstStyle/>
              <a:p>
                <a:endParaRPr lang="zh-CN" altLang="en-US"/>
              </a:p>
            </p:txBody>
          </p:sp>
          <p:sp>
            <p:nvSpPr>
              <p:cNvPr id="32" name="Line 22"/>
              <p:cNvSpPr>
                <a:spLocks noChangeShapeType="1"/>
              </p:cNvSpPr>
              <p:nvPr/>
            </p:nvSpPr>
            <p:spPr bwMode="auto">
              <a:xfrm flipH="1" flipV="1">
                <a:off x="2544" y="960"/>
                <a:ext cx="144" cy="96"/>
              </a:xfrm>
              <a:prstGeom prst="line">
                <a:avLst/>
              </a:prstGeom>
              <a:noFill/>
              <a:ln w="9525">
                <a:solidFill>
                  <a:schemeClr val="tx1"/>
                </a:solidFill>
                <a:round/>
                <a:headEnd/>
                <a:tailEnd/>
              </a:ln>
              <a:effectLst/>
            </p:spPr>
            <p:txBody>
              <a:bodyPr anchor="ctr">
                <a:spAutoFit/>
              </a:bodyPr>
              <a:lstStyle/>
              <a:p>
                <a:endParaRPr lang="zh-CN" altLang="en-US"/>
              </a:p>
            </p:txBody>
          </p:sp>
        </p:grpSp>
        <p:sp>
          <p:nvSpPr>
            <p:cNvPr id="18" name="Oval 23"/>
            <p:cNvSpPr>
              <a:spLocks noChangeArrowheads="1"/>
            </p:cNvSpPr>
            <p:nvPr/>
          </p:nvSpPr>
          <p:spPr bwMode="auto">
            <a:xfrm>
              <a:off x="2433" y="1952"/>
              <a:ext cx="96" cy="96"/>
            </a:xfrm>
            <a:prstGeom prst="ellipse">
              <a:avLst/>
            </a:prstGeom>
            <a:solidFill>
              <a:srgbClr val="FF0000"/>
            </a:solidFill>
            <a:ln w="9525">
              <a:solidFill>
                <a:schemeClr val="tx1"/>
              </a:solidFill>
              <a:round/>
              <a:headEnd/>
              <a:tailEnd/>
            </a:ln>
            <a:effectLst/>
          </p:spPr>
          <p:txBody>
            <a:bodyPr wrap="none" anchor="ctr">
              <a:spAutoFit/>
            </a:bodyPr>
            <a:lstStyle/>
            <a:p>
              <a:endParaRPr lang="zh-CN" altLang="en-US"/>
            </a:p>
          </p:txBody>
        </p:sp>
        <p:sp>
          <p:nvSpPr>
            <p:cNvPr id="19" name="Oval 24"/>
            <p:cNvSpPr>
              <a:spLocks noChangeArrowheads="1"/>
            </p:cNvSpPr>
            <p:nvPr/>
          </p:nvSpPr>
          <p:spPr bwMode="auto">
            <a:xfrm>
              <a:off x="1502" y="2271"/>
              <a:ext cx="96" cy="96"/>
            </a:xfrm>
            <a:prstGeom prst="ellipse">
              <a:avLst/>
            </a:prstGeom>
            <a:solidFill>
              <a:srgbClr val="FF0000"/>
            </a:solidFill>
            <a:ln w="9525">
              <a:solidFill>
                <a:schemeClr val="tx1"/>
              </a:solidFill>
              <a:round/>
              <a:headEnd/>
              <a:tailEnd/>
            </a:ln>
            <a:effectLst/>
          </p:spPr>
          <p:txBody>
            <a:bodyPr wrap="none" anchor="ctr">
              <a:spAutoFit/>
            </a:bodyPr>
            <a:lstStyle/>
            <a:p>
              <a:endParaRPr lang="zh-CN" altLang="en-US"/>
            </a:p>
          </p:txBody>
        </p:sp>
        <p:sp>
          <p:nvSpPr>
            <p:cNvPr id="20" name="Oval 25"/>
            <p:cNvSpPr>
              <a:spLocks noChangeArrowheads="1"/>
            </p:cNvSpPr>
            <p:nvPr/>
          </p:nvSpPr>
          <p:spPr bwMode="auto">
            <a:xfrm>
              <a:off x="2164" y="2590"/>
              <a:ext cx="96" cy="96"/>
            </a:xfrm>
            <a:prstGeom prst="ellipse">
              <a:avLst/>
            </a:prstGeom>
            <a:solidFill>
              <a:srgbClr val="FF0000"/>
            </a:solidFill>
            <a:ln w="9525">
              <a:solidFill>
                <a:schemeClr val="tx1"/>
              </a:solidFill>
              <a:round/>
              <a:headEnd/>
              <a:tailEnd/>
            </a:ln>
            <a:effectLst/>
          </p:spPr>
          <p:txBody>
            <a:bodyPr wrap="none" anchor="ctr">
              <a:spAutoFit/>
            </a:bodyPr>
            <a:lstStyle/>
            <a:p>
              <a:endParaRPr lang="zh-CN" altLang="en-US"/>
            </a:p>
          </p:txBody>
        </p:sp>
        <p:sp>
          <p:nvSpPr>
            <p:cNvPr id="21" name="Line 26"/>
            <p:cNvSpPr>
              <a:spLocks noChangeShapeType="1"/>
            </p:cNvSpPr>
            <p:nvPr/>
          </p:nvSpPr>
          <p:spPr bwMode="auto">
            <a:xfrm>
              <a:off x="552" y="3044"/>
              <a:ext cx="4416" cy="0"/>
            </a:xfrm>
            <a:prstGeom prst="line">
              <a:avLst/>
            </a:prstGeom>
            <a:noFill/>
            <a:ln w="38100">
              <a:solidFill>
                <a:schemeClr val="tx1"/>
              </a:solidFill>
              <a:round/>
              <a:headEnd/>
              <a:tailEnd/>
            </a:ln>
            <a:effectLst/>
          </p:spPr>
          <p:txBody>
            <a:bodyPr anchor="ctr">
              <a:spAutoFit/>
            </a:bodyPr>
            <a:lstStyle/>
            <a:p>
              <a:endParaRPr lang="zh-CN" altLang="en-US"/>
            </a:p>
          </p:txBody>
        </p:sp>
        <p:sp>
          <p:nvSpPr>
            <p:cNvPr id="22" name="Line 27"/>
            <p:cNvSpPr>
              <a:spLocks noChangeShapeType="1"/>
            </p:cNvSpPr>
            <p:nvPr/>
          </p:nvSpPr>
          <p:spPr bwMode="auto">
            <a:xfrm>
              <a:off x="552" y="3475"/>
              <a:ext cx="4416" cy="0"/>
            </a:xfrm>
            <a:prstGeom prst="line">
              <a:avLst/>
            </a:prstGeom>
            <a:noFill/>
            <a:ln w="38100">
              <a:solidFill>
                <a:schemeClr val="tx1"/>
              </a:solidFill>
              <a:round/>
              <a:headEnd/>
              <a:tailEnd/>
            </a:ln>
            <a:effectLst/>
          </p:spPr>
          <p:txBody>
            <a:bodyPr anchor="ctr">
              <a:spAutoFit/>
            </a:bodyPr>
            <a:lstStyle/>
            <a:p>
              <a:endParaRPr lang="zh-CN" altLang="en-US"/>
            </a:p>
          </p:txBody>
        </p:sp>
        <p:sp>
          <p:nvSpPr>
            <p:cNvPr id="23" name="Rectangle 28"/>
            <p:cNvSpPr>
              <a:spLocks noChangeArrowheads="1"/>
            </p:cNvSpPr>
            <p:nvPr/>
          </p:nvSpPr>
          <p:spPr bwMode="auto">
            <a:xfrm>
              <a:off x="3288" y="3000"/>
              <a:ext cx="240" cy="96"/>
            </a:xfrm>
            <a:prstGeom prst="rect">
              <a:avLst/>
            </a:prstGeom>
            <a:solidFill>
              <a:schemeClr val="hlink"/>
            </a:solidFill>
            <a:ln w="9525">
              <a:solidFill>
                <a:schemeClr val="tx1"/>
              </a:solidFill>
              <a:miter lim="800000"/>
              <a:headEnd/>
              <a:tailEnd/>
            </a:ln>
            <a:effectLst/>
          </p:spPr>
          <p:txBody>
            <a:bodyPr wrap="none" anchor="ctr">
              <a:spAutoFit/>
            </a:bodyPr>
            <a:lstStyle/>
            <a:p>
              <a:endParaRPr lang="zh-CN" altLang="en-US"/>
            </a:p>
          </p:txBody>
        </p:sp>
        <p:sp>
          <p:nvSpPr>
            <p:cNvPr id="24" name="AutoShape 29"/>
            <p:cNvSpPr>
              <a:spLocks noChangeArrowheads="1"/>
            </p:cNvSpPr>
            <p:nvPr/>
          </p:nvSpPr>
          <p:spPr bwMode="auto">
            <a:xfrm>
              <a:off x="3912" y="2952"/>
              <a:ext cx="384" cy="191"/>
            </a:xfrm>
            <a:prstGeom prst="rightArrow">
              <a:avLst>
                <a:gd name="adj1" fmla="val 50000"/>
                <a:gd name="adj2" fmla="val 50262"/>
              </a:avLst>
            </a:prstGeom>
            <a:solidFill>
              <a:schemeClr val="hlink"/>
            </a:solidFill>
            <a:ln w="9525">
              <a:solidFill>
                <a:schemeClr val="tx1"/>
              </a:solidFill>
              <a:miter lim="800000"/>
              <a:headEnd/>
              <a:tailEnd/>
            </a:ln>
            <a:effectLst/>
          </p:spPr>
          <p:txBody>
            <a:bodyPr wrap="none" anchor="ctr">
              <a:spAutoFit/>
            </a:bodyPr>
            <a:lstStyle/>
            <a:p>
              <a:endParaRPr lang="zh-CN" altLang="en-US"/>
            </a:p>
          </p:txBody>
        </p:sp>
        <p:grpSp>
          <p:nvGrpSpPr>
            <p:cNvPr id="25" name="Group 30"/>
            <p:cNvGrpSpPr>
              <a:grpSpLocks/>
            </p:cNvGrpSpPr>
            <p:nvPr/>
          </p:nvGrpSpPr>
          <p:grpSpPr bwMode="auto">
            <a:xfrm>
              <a:off x="3528" y="2904"/>
              <a:ext cx="384" cy="96"/>
              <a:chOff x="2352" y="960"/>
              <a:chExt cx="336" cy="96"/>
            </a:xfrm>
          </p:grpSpPr>
          <p:sp>
            <p:nvSpPr>
              <p:cNvPr id="29" name="Line 31"/>
              <p:cNvSpPr>
                <a:spLocks noChangeShapeType="1"/>
              </p:cNvSpPr>
              <p:nvPr/>
            </p:nvSpPr>
            <p:spPr bwMode="auto">
              <a:xfrm flipV="1">
                <a:off x="2352" y="960"/>
                <a:ext cx="192" cy="96"/>
              </a:xfrm>
              <a:prstGeom prst="line">
                <a:avLst/>
              </a:prstGeom>
              <a:noFill/>
              <a:ln w="9525">
                <a:solidFill>
                  <a:schemeClr val="tx1"/>
                </a:solidFill>
                <a:round/>
                <a:headEnd/>
                <a:tailEnd/>
              </a:ln>
              <a:effectLst/>
            </p:spPr>
            <p:txBody>
              <a:bodyPr anchor="ctr">
                <a:spAutoFit/>
              </a:bodyPr>
              <a:lstStyle/>
              <a:p>
                <a:endParaRPr lang="zh-CN" altLang="en-US"/>
              </a:p>
            </p:txBody>
          </p:sp>
          <p:sp>
            <p:nvSpPr>
              <p:cNvPr id="30" name="Line 32"/>
              <p:cNvSpPr>
                <a:spLocks noChangeShapeType="1"/>
              </p:cNvSpPr>
              <p:nvPr/>
            </p:nvSpPr>
            <p:spPr bwMode="auto">
              <a:xfrm flipH="1" flipV="1">
                <a:off x="2544" y="960"/>
                <a:ext cx="144" cy="96"/>
              </a:xfrm>
              <a:prstGeom prst="line">
                <a:avLst/>
              </a:prstGeom>
              <a:noFill/>
              <a:ln w="9525">
                <a:solidFill>
                  <a:schemeClr val="tx1"/>
                </a:solidFill>
                <a:round/>
                <a:headEnd/>
                <a:tailEnd/>
              </a:ln>
              <a:effectLst/>
            </p:spPr>
            <p:txBody>
              <a:bodyPr anchor="ctr">
                <a:spAutoFit/>
              </a:bodyPr>
              <a:lstStyle/>
              <a:p>
                <a:endParaRPr lang="zh-CN" altLang="en-US"/>
              </a:p>
            </p:txBody>
          </p:sp>
        </p:grpSp>
        <p:sp>
          <p:nvSpPr>
            <p:cNvPr id="26" name="AutoShape 33"/>
            <p:cNvSpPr>
              <a:spLocks noChangeArrowheads="1"/>
            </p:cNvSpPr>
            <p:nvPr/>
          </p:nvSpPr>
          <p:spPr bwMode="auto">
            <a:xfrm>
              <a:off x="3298" y="3380"/>
              <a:ext cx="998" cy="191"/>
            </a:xfrm>
            <a:prstGeom prst="rightArrow">
              <a:avLst>
                <a:gd name="adj1" fmla="val 50000"/>
                <a:gd name="adj2" fmla="val 130628"/>
              </a:avLst>
            </a:prstGeom>
            <a:solidFill>
              <a:schemeClr val="hlink"/>
            </a:solidFill>
            <a:ln w="9525">
              <a:solidFill>
                <a:schemeClr val="tx1"/>
              </a:solidFill>
              <a:miter lim="800000"/>
              <a:headEnd/>
              <a:tailEnd/>
            </a:ln>
            <a:effectLst/>
          </p:spPr>
          <p:txBody>
            <a:bodyPr anchor="ctr">
              <a:spAutoFit/>
            </a:bodyPr>
            <a:lstStyle/>
            <a:p>
              <a:endParaRPr lang="zh-CN" altLang="en-US"/>
            </a:p>
          </p:txBody>
        </p:sp>
        <p:sp>
          <p:nvSpPr>
            <p:cNvPr id="27" name="Oval 34"/>
            <p:cNvSpPr>
              <a:spLocks noChangeArrowheads="1"/>
            </p:cNvSpPr>
            <p:nvPr/>
          </p:nvSpPr>
          <p:spPr bwMode="auto">
            <a:xfrm>
              <a:off x="2774" y="2993"/>
              <a:ext cx="96" cy="96"/>
            </a:xfrm>
            <a:prstGeom prst="ellipse">
              <a:avLst/>
            </a:prstGeom>
            <a:solidFill>
              <a:srgbClr val="FF0000"/>
            </a:solidFill>
            <a:ln w="9525">
              <a:solidFill>
                <a:schemeClr val="tx1"/>
              </a:solidFill>
              <a:round/>
              <a:headEnd/>
              <a:tailEnd/>
            </a:ln>
            <a:effectLst/>
          </p:spPr>
          <p:txBody>
            <a:bodyPr wrap="none" anchor="ctr">
              <a:spAutoFit/>
            </a:bodyPr>
            <a:lstStyle/>
            <a:p>
              <a:endParaRPr lang="zh-CN" altLang="en-US"/>
            </a:p>
          </p:txBody>
        </p:sp>
        <p:sp>
          <p:nvSpPr>
            <p:cNvPr id="28" name="Oval 35"/>
            <p:cNvSpPr>
              <a:spLocks noChangeArrowheads="1"/>
            </p:cNvSpPr>
            <p:nvPr/>
          </p:nvSpPr>
          <p:spPr bwMode="auto">
            <a:xfrm>
              <a:off x="2034" y="3430"/>
              <a:ext cx="96" cy="96"/>
            </a:xfrm>
            <a:prstGeom prst="ellipse">
              <a:avLst/>
            </a:prstGeom>
            <a:solidFill>
              <a:srgbClr val="FF0000"/>
            </a:solidFill>
            <a:ln w="9525">
              <a:solidFill>
                <a:schemeClr val="tx1"/>
              </a:solidFill>
              <a:round/>
              <a:headEnd/>
              <a:tailEnd/>
            </a:ln>
            <a:effectLst/>
          </p:spPr>
          <p:txBody>
            <a:bodyPr wrap="none" anchor="ctr">
              <a:spAutoFit/>
            </a:bodyPr>
            <a:lstStyle/>
            <a:p>
              <a:endParaRPr lang="zh-CN" altLang="en-US"/>
            </a:p>
          </p:txBody>
        </p:sp>
      </p:grpSp>
    </p:spTree>
    <p:extLst>
      <p:ext uri="{BB962C8B-B14F-4D97-AF65-F5344CB8AC3E}">
        <p14:creationId xmlns:p14="http://schemas.microsoft.com/office/powerpoint/2010/main" xmlns="" val="27605262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F643E9CA-CF16-4D96-97E5-510BB3DD4864}" type="slidenum">
              <a:rPr lang="en-US" altLang="zh-CN"/>
              <a:pPr/>
              <a:t>42</a:t>
            </a:fld>
            <a:endParaRPr lang="en-US" altLang="zh-CN"/>
          </a:p>
        </p:txBody>
      </p:sp>
      <p:sp>
        <p:nvSpPr>
          <p:cNvPr id="98306" name="Rectangle 2"/>
          <p:cNvSpPr>
            <a:spLocks noGrp="1" noChangeArrowheads="1"/>
          </p:cNvSpPr>
          <p:nvPr>
            <p:ph type="title"/>
          </p:nvPr>
        </p:nvSpPr>
        <p:spPr/>
        <p:txBody>
          <a:bodyPr/>
          <a:lstStyle/>
          <a:p>
            <a:r>
              <a:rPr lang="en-US" altLang="zh-CN"/>
              <a:t>Transcriptional Regulation</a:t>
            </a:r>
          </a:p>
        </p:txBody>
      </p:sp>
      <p:sp>
        <p:nvSpPr>
          <p:cNvPr id="98307" name="Rectangle 3"/>
          <p:cNvSpPr>
            <a:spLocks noGrp="1" noChangeArrowheads="1"/>
          </p:cNvSpPr>
          <p:nvPr>
            <p:ph type="body" idx="1"/>
          </p:nvPr>
        </p:nvSpPr>
        <p:spPr/>
        <p:txBody>
          <a:bodyPr/>
          <a:lstStyle/>
          <a:p>
            <a:pPr>
              <a:lnSpc>
                <a:spcPct val="90000"/>
              </a:lnSpc>
            </a:pPr>
            <a:r>
              <a:rPr lang="en-US" altLang="zh-CN"/>
              <a:t>The transcription of each gene is controlled by a regulatory region of DNA relatively near the transcription start site (TSS). </a:t>
            </a:r>
          </a:p>
          <a:p>
            <a:pPr>
              <a:lnSpc>
                <a:spcPct val="90000"/>
              </a:lnSpc>
            </a:pPr>
            <a:r>
              <a:rPr lang="en-US" altLang="zh-CN"/>
              <a:t>two types of fundamental components</a:t>
            </a:r>
          </a:p>
          <a:p>
            <a:pPr lvl="1">
              <a:lnSpc>
                <a:spcPct val="90000"/>
              </a:lnSpc>
            </a:pPr>
            <a:r>
              <a:rPr lang="en-US" altLang="zh-CN"/>
              <a:t>short DNA regulatory elements</a:t>
            </a:r>
          </a:p>
          <a:p>
            <a:pPr lvl="1">
              <a:lnSpc>
                <a:spcPct val="90000"/>
              </a:lnSpc>
            </a:pPr>
            <a:r>
              <a:rPr lang="en-US" altLang="zh-CN" i="1"/>
              <a:t>gene regulatory proteins</a:t>
            </a:r>
            <a:r>
              <a:rPr lang="en-US" altLang="zh-CN"/>
              <a:t> that recognize and bind to them. </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5"/>
          <p:cNvSpPr>
            <a:spLocks noGrp="1"/>
          </p:cNvSpPr>
          <p:nvPr>
            <p:ph type="sldNum" sz="quarter" idx="12"/>
          </p:nvPr>
        </p:nvSpPr>
        <p:spPr/>
        <p:txBody>
          <a:bodyPr/>
          <a:lstStyle/>
          <a:p>
            <a:fld id="{E044DF78-FFF8-49FB-AA33-78223C51BCF2}" type="slidenum">
              <a:rPr lang="en-US" altLang="zh-CN"/>
              <a:pPr/>
              <a:t>43</a:t>
            </a:fld>
            <a:endParaRPr lang="en-US" altLang="zh-CN"/>
          </a:p>
        </p:txBody>
      </p:sp>
      <p:sp>
        <p:nvSpPr>
          <p:cNvPr id="57346" name="Rectangle 2"/>
          <p:cNvSpPr>
            <a:spLocks noGrp="1" noChangeArrowheads="1"/>
          </p:cNvSpPr>
          <p:nvPr>
            <p:ph type="title"/>
          </p:nvPr>
        </p:nvSpPr>
        <p:spPr/>
        <p:txBody>
          <a:bodyPr/>
          <a:lstStyle/>
          <a:p>
            <a:r>
              <a:rPr lang="en-US" altLang="zh-CN"/>
              <a:t>Regulation of Genes</a:t>
            </a:r>
          </a:p>
        </p:txBody>
      </p:sp>
      <p:sp>
        <p:nvSpPr>
          <p:cNvPr id="57350" name="Rectangle 6"/>
          <p:cNvSpPr>
            <a:spLocks noChangeArrowheads="1"/>
          </p:cNvSpPr>
          <p:nvPr/>
        </p:nvSpPr>
        <p:spPr bwMode="auto">
          <a:xfrm>
            <a:off x="4876800" y="4318000"/>
            <a:ext cx="3429000" cy="457200"/>
          </a:xfrm>
          <a:prstGeom prst="rect">
            <a:avLst/>
          </a:prstGeom>
          <a:solidFill>
            <a:srgbClr val="FF0000"/>
          </a:solidFill>
          <a:ln w="9525">
            <a:solidFill>
              <a:schemeClr val="tx1"/>
            </a:solidFill>
            <a:miter lim="800000"/>
            <a:headEnd/>
            <a:tailEnd/>
          </a:ln>
          <a:effectLst/>
        </p:spPr>
        <p:txBody>
          <a:bodyPr wrap="none" anchor="ctr"/>
          <a:lstStyle/>
          <a:p>
            <a:endParaRPr lang="zh-CN" altLang="en-US"/>
          </a:p>
        </p:txBody>
      </p:sp>
      <p:sp>
        <p:nvSpPr>
          <p:cNvPr id="57351" name="Rectangle 7"/>
          <p:cNvSpPr>
            <a:spLocks noChangeArrowheads="1"/>
          </p:cNvSpPr>
          <p:nvPr/>
        </p:nvSpPr>
        <p:spPr bwMode="auto">
          <a:xfrm>
            <a:off x="990600" y="4318000"/>
            <a:ext cx="3886200" cy="457200"/>
          </a:xfrm>
          <a:prstGeom prst="rect">
            <a:avLst/>
          </a:prstGeom>
          <a:solidFill>
            <a:schemeClr val="folHlink"/>
          </a:solidFill>
          <a:ln w="9525">
            <a:solidFill>
              <a:schemeClr val="tx1"/>
            </a:solidFill>
            <a:miter lim="800000"/>
            <a:headEnd/>
            <a:tailEnd/>
          </a:ln>
          <a:effectLst/>
        </p:spPr>
        <p:txBody>
          <a:bodyPr wrap="none" anchor="ctr"/>
          <a:lstStyle/>
          <a:p>
            <a:endParaRPr lang="zh-CN" altLang="en-US"/>
          </a:p>
        </p:txBody>
      </p:sp>
      <p:sp>
        <p:nvSpPr>
          <p:cNvPr id="57353" name="Rectangle 9"/>
          <p:cNvSpPr>
            <a:spLocks noChangeArrowheads="1"/>
          </p:cNvSpPr>
          <p:nvPr/>
        </p:nvSpPr>
        <p:spPr bwMode="auto">
          <a:xfrm>
            <a:off x="6172200" y="5308600"/>
            <a:ext cx="933450" cy="519113"/>
          </a:xfrm>
          <a:prstGeom prst="rect">
            <a:avLst/>
          </a:prstGeom>
          <a:noFill/>
          <a:ln w="9525">
            <a:noFill/>
            <a:miter lim="800000"/>
            <a:headEnd/>
            <a:tailEnd/>
          </a:ln>
          <a:effectLst/>
        </p:spPr>
        <p:txBody>
          <a:bodyPr wrap="none">
            <a:spAutoFit/>
          </a:bodyPr>
          <a:lstStyle/>
          <a:p>
            <a:pPr>
              <a:lnSpc>
                <a:spcPct val="100000"/>
              </a:lnSpc>
              <a:spcBef>
                <a:spcPct val="0"/>
              </a:spcBef>
              <a:buClrTx/>
              <a:buFontTx/>
              <a:buNone/>
            </a:pPr>
            <a:r>
              <a:rPr lang="en-US" altLang="zh-CN" sz="2800" b="0">
                <a:latin typeface="Times New Roman" pitchFamily="18" charset="0"/>
              </a:rPr>
              <a:t>Gene</a:t>
            </a:r>
          </a:p>
        </p:txBody>
      </p:sp>
      <p:sp>
        <p:nvSpPr>
          <p:cNvPr id="57354" name="Rectangle 10"/>
          <p:cNvSpPr>
            <a:spLocks noChangeArrowheads="1"/>
          </p:cNvSpPr>
          <p:nvPr/>
        </p:nvSpPr>
        <p:spPr bwMode="auto">
          <a:xfrm>
            <a:off x="3352800" y="4318000"/>
            <a:ext cx="381000" cy="457200"/>
          </a:xfrm>
          <a:prstGeom prst="rect">
            <a:avLst/>
          </a:prstGeom>
          <a:solidFill>
            <a:srgbClr val="3366FF"/>
          </a:solidFill>
          <a:ln w="9525">
            <a:solidFill>
              <a:schemeClr val="tx1"/>
            </a:solidFill>
            <a:miter lim="800000"/>
            <a:headEnd/>
            <a:tailEnd/>
          </a:ln>
          <a:effectLst/>
        </p:spPr>
        <p:txBody>
          <a:bodyPr wrap="none" anchor="ctr"/>
          <a:lstStyle/>
          <a:p>
            <a:endParaRPr lang="zh-CN" altLang="en-US"/>
          </a:p>
        </p:txBody>
      </p:sp>
      <p:sp>
        <p:nvSpPr>
          <p:cNvPr id="57355" name="Oval 11"/>
          <p:cNvSpPr>
            <a:spLocks noChangeArrowheads="1"/>
          </p:cNvSpPr>
          <p:nvPr/>
        </p:nvSpPr>
        <p:spPr bwMode="auto">
          <a:xfrm>
            <a:off x="2514600" y="2819400"/>
            <a:ext cx="1295400" cy="762000"/>
          </a:xfrm>
          <a:prstGeom prst="ellipse">
            <a:avLst/>
          </a:prstGeom>
          <a:solidFill>
            <a:srgbClr val="00CCFF"/>
          </a:solidFill>
          <a:ln w="9525">
            <a:solidFill>
              <a:schemeClr val="tx1"/>
            </a:solidFill>
            <a:round/>
            <a:headEnd/>
            <a:tailEnd/>
          </a:ln>
          <a:effectLst/>
        </p:spPr>
        <p:txBody>
          <a:bodyPr wrap="none" anchor="ctr"/>
          <a:lstStyle/>
          <a:p>
            <a:pPr algn="ctr">
              <a:lnSpc>
                <a:spcPct val="100000"/>
              </a:lnSpc>
              <a:spcBef>
                <a:spcPct val="0"/>
              </a:spcBef>
              <a:buClrTx/>
              <a:buFontTx/>
              <a:buNone/>
            </a:pPr>
            <a:endParaRPr lang="zh-CN" altLang="zh-CN" sz="2400" b="0">
              <a:latin typeface="Times New Roman" pitchFamily="18" charset="0"/>
            </a:endParaRPr>
          </a:p>
        </p:txBody>
      </p:sp>
      <p:sp>
        <p:nvSpPr>
          <p:cNvPr id="57356" name="Text Box 12"/>
          <p:cNvSpPr txBox="1">
            <a:spLocks noChangeArrowheads="1"/>
          </p:cNvSpPr>
          <p:nvPr/>
        </p:nvSpPr>
        <p:spPr bwMode="auto">
          <a:xfrm>
            <a:off x="762000" y="5384800"/>
            <a:ext cx="3200400" cy="519113"/>
          </a:xfrm>
          <a:prstGeom prst="rect">
            <a:avLst/>
          </a:prstGeom>
          <a:noFill/>
          <a:ln w="9525">
            <a:noFill/>
            <a:miter lim="800000"/>
            <a:headEnd/>
            <a:tailEnd/>
          </a:ln>
          <a:effectLst/>
        </p:spPr>
        <p:txBody>
          <a:bodyPr>
            <a:spAutoFit/>
          </a:bodyPr>
          <a:lstStyle/>
          <a:p>
            <a:pPr>
              <a:lnSpc>
                <a:spcPct val="100000"/>
              </a:lnSpc>
              <a:spcBef>
                <a:spcPct val="50000"/>
              </a:spcBef>
              <a:buClrTx/>
              <a:buFontTx/>
              <a:buNone/>
            </a:pPr>
            <a:r>
              <a:rPr lang="en-US" altLang="zh-CN" sz="2800" b="0">
                <a:latin typeface="Times New Roman" pitchFamily="18" charset="0"/>
              </a:rPr>
              <a:t>Regulatory Element</a:t>
            </a:r>
          </a:p>
        </p:txBody>
      </p:sp>
      <p:sp>
        <p:nvSpPr>
          <p:cNvPr id="57357" name="Line 13"/>
          <p:cNvSpPr>
            <a:spLocks noChangeShapeType="1"/>
          </p:cNvSpPr>
          <p:nvPr/>
        </p:nvSpPr>
        <p:spPr bwMode="auto">
          <a:xfrm flipV="1">
            <a:off x="2971800" y="4851400"/>
            <a:ext cx="457200" cy="609600"/>
          </a:xfrm>
          <a:prstGeom prst="line">
            <a:avLst/>
          </a:prstGeom>
          <a:noFill/>
          <a:ln w="28575">
            <a:solidFill>
              <a:schemeClr val="tx1"/>
            </a:solidFill>
            <a:round/>
            <a:headEnd/>
            <a:tailEnd type="triangle" w="med" len="med"/>
          </a:ln>
          <a:effectLst/>
        </p:spPr>
        <p:txBody>
          <a:bodyPr/>
          <a:lstStyle/>
          <a:p>
            <a:endParaRPr lang="zh-CN" altLang="en-US"/>
          </a:p>
        </p:txBody>
      </p:sp>
      <p:sp>
        <p:nvSpPr>
          <p:cNvPr id="57358" name="Rectangle 14"/>
          <p:cNvSpPr>
            <a:spLocks noChangeArrowheads="1"/>
          </p:cNvSpPr>
          <p:nvPr/>
        </p:nvSpPr>
        <p:spPr bwMode="auto">
          <a:xfrm>
            <a:off x="2976563" y="3352800"/>
            <a:ext cx="381000" cy="228600"/>
          </a:xfrm>
          <a:prstGeom prst="rect">
            <a:avLst/>
          </a:prstGeom>
          <a:solidFill>
            <a:srgbClr val="3366FF"/>
          </a:solidFill>
          <a:ln w="9525">
            <a:solidFill>
              <a:schemeClr val="tx1"/>
            </a:solidFill>
            <a:miter lim="800000"/>
            <a:headEnd/>
            <a:tailEnd/>
          </a:ln>
          <a:effectLst/>
        </p:spPr>
        <p:txBody>
          <a:bodyPr wrap="none" anchor="ctr"/>
          <a:lstStyle/>
          <a:p>
            <a:endParaRPr lang="zh-CN" altLang="en-US"/>
          </a:p>
        </p:txBody>
      </p:sp>
      <p:sp>
        <p:nvSpPr>
          <p:cNvPr id="57359" name="Text Box 15"/>
          <p:cNvSpPr txBox="1">
            <a:spLocks noChangeArrowheads="1"/>
          </p:cNvSpPr>
          <p:nvPr/>
        </p:nvSpPr>
        <p:spPr bwMode="auto">
          <a:xfrm>
            <a:off x="5791200" y="2971800"/>
            <a:ext cx="2819400" cy="817563"/>
          </a:xfrm>
          <a:prstGeom prst="rect">
            <a:avLst/>
          </a:prstGeom>
          <a:noFill/>
          <a:ln w="9525">
            <a:noFill/>
            <a:miter lim="800000"/>
            <a:headEnd/>
            <a:tailEnd/>
          </a:ln>
          <a:effectLst/>
        </p:spPr>
        <p:txBody>
          <a:bodyPr>
            <a:spAutoFit/>
          </a:bodyPr>
          <a:lstStyle/>
          <a:p>
            <a:pPr algn="ctr">
              <a:lnSpc>
                <a:spcPct val="60000"/>
              </a:lnSpc>
              <a:spcBef>
                <a:spcPct val="50000"/>
              </a:spcBef>
              <a:buClrTx/>
              <a:buFontTx/>
              <a:buNone/>
            </a:pPr>
            <a:r>
              <a:rPr lang="en-US" altLang="zh-CN" sz="2800" b="0">
                <a:latin typeface="Times New Roman" pitchFamily="18" charset="0"/>
              </a:rPr>
              <a:t>RNA polymerase</a:t>
            </a:r>
          </a:p>
          <a:p>
            <a:pPr algn="ctr">
              <a:lnSpc>
                <a:spcPct val="60000"/>
              </a:lnSpc>
              <a:spcBef>
                <a:spcPct val="50000"/>
              </a:spcBef>
              <a:buClrTx/>
              <a:buFontTx/>
              <a:buNone/>
            </a:pPr>
            <a:r>
              <a:rPr lang="en-US" altLang="zh-CN" sz="2800" b="0">
                <a:latin typeface="Times New Roman" pitchFamily="18" charset="0"/>
              </a:rPr>
              <a:t>(Protein)</a:t>
            </a:r>
            <a:endParaRPr lang="en-US" altLang="zh-CN" sz="2000" b="0">
              <a:latin typeface="Times New Roman" pitchFamily="18" charset="0"/>
            </a:endParaRPr>
          </a:p>
        </p:txBody>
      </p:sp>
      <p:sp>
        <p:nvSpPr>
          <p:cNvPr id="57360" name="Oval 16"/>
          <p:cNvSpPr>
            <a:spLocks noChangeArrowheads="1"/>
          </p:cNvSpPr>
          <p:nvPr/>
        </p:nvSpPr>
        <p:spPr bwMode="auto">
          <a:xfrm>
            <a:off x="4572000" y="2971800"/>
            <a:ext cx="838200" cy="762000"/>
          </a:xfrm>
          <a:prstGeom prst="ellipse">
            <a:avLst/>
          </a:prstGeom>
          <a:solidFill>
            <a:srgbClr val="FFFF66"/>
          </a:solidFill>
          <a:ln w="9525">
            <a:solidFill>
              <a:schemeClr val="tx1"/>
            </a:solidFill>
            <a:round/>
            <a:headEnd/>
            <a:tailEnd/>
          </a:ln>
          <a:effectLst/>
        </p:spPr>
        <p:txBody>
          <a:bodyPr wrap="none" anchor="ctr"/>
          <a:lstStyle/>
          <a:p>
            <a:endParaRPr lang="zh-CN" altLang="en-US"/>
          </a:p>
        </p:txBody>
      </p:sp>
      <p:sp>
        <p:nvSpPr>
          <p:cNvPr id="57361" name="Text Box 17"/>
          <p:cNvSpPr txBox="1">
            <a:spLocks noChangeArrowheads="1"/>
          </p:cNvSpPr>
          <p:nvPr/>
        </p:nvSpPr>
        <p:spPr bwMode="auto">
          <a:xfrm>
            <a:off x="3886200" y="1676400"/>
            <a:ext cx="3276600" cy="776288"/>
          </a:xfrm>
          <a:prstGeom prst="rect">
            <a:avLst/>
          </a:prstGeom>
          <a:noFill/>
          <a:ln w="9525">
            <a:noFill/>
            <a:miter lim="800000"/>
            <a:headEnd/>
            <a:tailEnd/>
          </a:ln>
          <a:effectLst/>
        </p:spPr>
        <p:txBody>
          <a:bodyPr>
            <a:spAutoFit/>
          </a:bodyPr>
          <a:lstStyle/>
          <a:p>
            <a:pPr algn="ctr">
              <a:lnSpc>
                <a:spcPct val="80000"/>
              </a:lnSpc>
              <a:spcBef>
                <a:spcPct val="50000"/>
              </a:spcBef>
              <a:buClrTx/>
              <a:buFontTx/>
              <a:buNone/>
            </a:pPr>
            <a:r>
              <a:rPr lang="en-US" altLang="zh-CN" sz="2800" b="0">
                <a:latin typeface="Times New Roman" pitchFamily="18" charset="0"/>
              </a:rPr>
              <a:t>Transcription Factor</a:t>
            </a:r>
          </a:p>
          <a:p>
            <a:pPr algn="ctr">
              <a:lnSpc>
                <a:spcPct val="30000"/>
              </a:lnSpc>
              <a:spcBef>
                <a:spcPct val="50000"/>
              </a:spcBef>
              <a:buClrTx/>
              <a:buFontTx/>
              <a:buNone/>
            </a:pPr>
            <a:r>
              <a:rPr lang="en-US" altLang="zh-CN" sz="2800" b="0">
                <a:latin typeface="Times New Roman" pitchFamily="18" charset="0"/>
              </a:rPr>
              <a:t>(Protein)</a:t>
            </a:r>
          </a:p>
        </p:txBody>
      </p:sp>
      <p:sp>
        <p:nvSpPr>
          <p:cNvPr id="57362" name="Line 18"/>
          <p:cNvSpPr>
            <a:spLocks noChangeShapeType="1"/>
          </p:cNvSpPr>
          <p:nvPr/>
        </p:nvSpPr>
        <p:spPr bwMode="auto">
          <a:xfrm flipH="1">
            <a:off x="3733800" y="2133600"/>
            <a:ext cx="914400" cy="685800"/>
          </a:xfrm>
          <a:prstGeom prst="line">
            <a:avLst/>
          </a:prstGeom>
          <a:noFill/>
          <a:ln w="28575">
            <a:solidFill>
              <a:schemeClr val="tx1"/>
            </a:solidFill>
            <a:round/>
            <a:headEnd/>
            <a:tailEnd type="triangle" w="med" len="med"/>
          </a:ln>
          <a:effectLst/>
        </p:spPr>
        <p:txBody>
          <a:bodyPr/>
          <a:lstStyle/>
          <a:p>
            <a:endParaRPr lang="zh-CN" altLang="en-US"/>
          </a:p>
        </p:txBody>
      </p:sp>
      <p:sp>
        <p:nvSpPr>
          <p:cNvPr id="57363" name="Text Box 19"/>
          <p:cNvSpPr txBox="1">
            <a:spLocks noChangeArrowheads="1"/>
          </p:cNvSpPr>
          <p:nvPr/>
        </p:nvSpPr>
        <p:spPr bwMode="auto">
          <a:xfrm>
            <a:off x="68263" y="4267200"/>
            <a:ext cx="955675" cy="519113"/>
          </a:xfrm>
          <a:prstGeom prst="rect">
            <a:avLst/>
          </a:prstGeom>
          <a:noFill/>
          <a:ln w="9525">
            <a:noFill/>
            <a:miter lim="800000"/>
            <a:headEnd/>
            <a:tailEnd/>
          </a:ln>
          <a:effectLst/>
        </p:spPr>
        <p:txBody>
          <a:bodyPr wrap="none">
            <a:spAutoFit/>
          </a:bodyPr>
          <a:lstStyle/>
          <a:p>
            <a:pPr eaLnBrk="0" hangingPunct="0">
              <a:lnSpc>
                <a:spcPct val="100000"/>
              </a:lnSpc>
              <a:spcBef>
                <a:spcPct val="0"/>
              </a:spcBef>
              <a:buClrTx/>
              <a:buFontTx/>
              <a:buNone/>
            </a:pPr>
            <a:r>
              <a:rPr lang="en-US" altLang="zh-CN" sz="2800" b="0">
                <a:latin typeface="Times New Roman" pitchFamily="18" charset="0"/>
              </a:rPr>
              <a:t>DNA</a:t>
            </a:r>
          </a:p>
        </p:txBody>
      </p:sp>
      <p:sp>
        <p:nvSpPr>
          <p:cNvPr id="57364" name="Rectangle 20"/>
          <p:cNvSpPr>
            <a:spLocks noChangeArrowheads="1"/>
          </p:cNvSpPr>
          <p:nvPr/>
        </p:nvSpPr>
        <p:spPr bwMode="auto">
          <a:xfrm>
            <a:off x="8305800" y="4318000"/>
            <a:ext cx="457200" cy="457200"/>
          </a:xfrm>
          <a:prstGeom prst="rect">
            <a:avLst/>
          </a:prstGeom>
          <a:solidFill>
            <a:schemeClr val="folHlink"/>
          </a:solidFill>
          <a:ln w="9525">
            <a:solidFill>
              <a:schemeClr val="tx1"/>
            </a:solidFill>
            <a:miter lim="800000"/>
            <a:headEnd/>
            <a:tailEnd/>
          </a:ln>
          <a:effectLst/>
        </p:spPr>
        <p:txBody>
          <a:bodyPr wrap="none" anchor="ctr"/>
          <a:lstStyle/>
          <a:p>
            <a:endParaRPr lang="zh-CN" altLang="en-US"/>
          </a:p>
        </p:txBody>
      </p:sp>
      <p:sp>
        <p:nvSpPr>
          <p:cNvPr id="57365" name="Oval 21"/>
          <p:cNvSpPr>
            <a:spLocks noChangeArrowheads="1"/>
          </p:cNvSpPr>
          <p:nvPr/>
        </p:nvSpPr>
        <p:spPr bwMode="auto">
          <a:xfrm>
            <a:off x="1066800" y="1752600"/>
            <a:ext cx="1295400" cy="762000"/>
          </a:xfrm>
          <a:prstGeom prst="ellipse">
            <a:avLst/>
          </a:prstGeom>
          <a:solidFill>
            <a:srgbClr val="66FF66"/>
          </a:solidFill>
          <a:ln w="9525">
            <a:solidFill>
              <a:schemeClr val="tx1"/>
            </a:solidFill>
            <a:round/>
            <a:headEnd/>
            <a:tailEnd/>
          </a:ln>
          <a:effectLst/>
        </p:spPr>
        <p:txBody>
          <a:bodyPr wrap="none" anchor="ctr"/>
          <a:lstStyle/>
          <a:p>
            <a:pPr algn="ctr">
              <a:lnSpc>
                <a:spcPct val="100000"/>
              </a:lnSpc>
              <a:spcBef>
                <a:spcPct val="0"/>
              </a:spcBef>
              <a:buClrTx/>
              <a:buFontTx/>
              <a:buNone/>
            </a:pPr>
            <a:endParaRPr lang="zh-CN" altLang="zh-CN" sz="2400" b="0">
              <a:latin typeface="Times New Roman" pitchFamily="18" charset="0"/>
            </a:endParaRPr>
          </a:p>
        </p:txBody>
      </p:sp>
      <p:sp>
        <p:nvSpPr>
          <p:cNvPr id="57366" name="Rectangle 22"/>
          <p:cNvSpPr>
            <a:spLocks noChangeArrowheads="1"/>
          </p:cNvSpPr>
          <p:nvPr/>
        </p:nvSpPr>
        <p:spPr bwMode="auto">
          <a:xfrm>
            <a:off x="1528763" y="2286000"/>
            <a:ext cx="381000" cy="228600"/>
          </a:xfrm>
          <a:prstGeom prst="rect">
            <a:avLst/>
          </a:prstGeom>
          <a:solidFill>
            <a:srgbClr val="00CC00"/>
          </a:solidFill>
          <a:ln w="9525">
            <a:solidFill>
              <a:schemeClr val="tx1"/>
            </a:solidFill>
            <a:miter lim="800000"/>
            <a:headEnd/>
            <a:tailEnd/>
          </a:ln>
          <a:effectLst/>
        </p:spPr>
        <p:txBody>
          <a:bodyPr wrap="none" anchor="ctr"/>
          <a:lstStyle/>
          <a:p>
            <a:endParaRPr lang="zh-CN" altLang="en-US"/>
          </a:p>
        </p:txBody>
      </p:sp>
      <p:sp>
        <p:nvSpPr>
          <p:cNvPr id="57367" name="Line 23"/>
          <p:cNvSpPr>
            <a:spLocks noChangeShapeType="1"/>
          </p:cNvSpPr>
          <p:nvPr/>
        </p:nvSpPr>
        <p:spPr bwMode="auto">
          <a:xfrm flipH="1">
            <a:off x="5486400" y="3124200"/>
            <a:ext cx="381000" cy="152400"/>
          </a:xfrm>
          <a:prstGeom prst="line">
            <a:avLst/>
          </a:prstGeom>
          <a:noFill/>
          <a:ln w="28575">
            <a:solidFill>
              <a:schemeClr val="tx1"/>
            </a:solidFill>
            <a:round/>
            <a:headEnd/>
            <a:tailEnd type="triangle" w="med" len="med"/>
          </a:ln>
          <a:effectLst/>
        </p:spPr>
        <p:txBody>
          <a:bodyPr/>
          <a:lstStyle/>
          <a:p>
            <a:endParaRPr lang="zh-CN" altLang="en-US"/>
          </a:p>
        </p:txBody>
      </p:sp>
      <p:sp>
        <p:nvSpPr>
          <p:cNvPr id="57368" name="Rectangle 24"/>
          <p:cNvSpPr>
            <a:spLocks noChangeArrowheads="1"/>
          </p:cNvSpPr>
          <p:nvPr/>
        </p:nvSpPr>
        <p:spPr bwMode="auto">
          <a:xfrm>
            <a:off x="1981200" y="4318000"/>
            <a:ext cx="381000" cy="457200"/>
          </a:xfrm>
          <a:prstGeom prst="rect">
            <a:avLst/>
          </a:prstGeom>
          <a:solidFill>
            <a:srgbClr val="00CC00"/>
          </a:solidFill>
          <a:ln w="9525">
            <a:solidFill>
              <a:schemeClr val="tx1"/>
            </a:solidFill>
            <a:miter lim="800000"/>
            <a:headEnd/>
            <a:tailEnd/>
          </a:ln>
          <a:effectLst/>
        </p:spPr>
        <p:txBody>
          <a:bodyPr wrap="none" anchor="ctr"/>
          <a:lstStyle/>
          <a:p>
            <a:endParaRPr lang="zh-CN" altLang="en-US"/>
          </a:p>
        </p:txBody>
      </p:sp>
      <p:sp>
        <p:nvSpPr>
          <p:cNvPr id="57369" name="Line 25"/>
          <p:cNvSpPr>
            <a:spLocks noChangeShapeType="1"/>
          </p:cNvSpPr>
          <p:nvPr/>
        </p:nvSpPr>
        <p:spPr bwMode="auto">
          <a:xfrm flipV="1">
            <a:off x="6629400" y="4927600"/>
            <a:ext cx="0" cy="457200"/>
          </a:xfrm>
          <a:prstGeom prst="line">
            <a:avLst/>
          </a:prstGeom>
          <a:noFill/>
          <a:ln w="28575">
            <a:solidFill>
              <a:schemeClr val="tx1"/>
            </a:solidFill>
            <a:round/>
            <a:headEnd/>
            <a:tailEnd type="triangle" w="med" len="med"/>
          </a:ln>
          <a:effectLst/>
        </p:spPr>
        <p:txBody>
          <a:bodyPr/>
          <a:lstStyle/>
          <a:p>
            <a:endParaRPr lang="zh-CN" altLang="en-US"/>
          </a:p>
        </p:txBody>
      </p:sp>
      <p:sp>
        <p:nvSpPr>
          <p:cNvPr id="57371" name="Rectangle 27"/>
          <p:cNvSpPr>
            <a:spLocks noChangeArrowheads="1"/>
          </p:cNvSpPr>
          <p:nvPr/>
        </p:nvSpPr>
        <p:spPr bwMode="auto">
          <a:xfrm>
            <a:off x="609600" y="6172200"/>
            <a:ext cx="4402138" cy="366713"/>
          </a:xfrm>
          <a:prstGeom prst="rect">
            <a:avLst/>
          </a:prstGeom>
          <a:noFill/>
          <a:ln w="9525">
            <a:noFill/>
            <a:miter lim="800000"/>
            <a:headEnd/>
            <a:tailEnd/>
          </a:ln>
          <a:effectLst/>
        </p:spPr>
        <p:txBody>
          <a:bodyPr wrap="none">
            <a:spAutoFit/>
          </a:bodyPr>
          <a:lstStyle/>
          <a:p>
            <a:pPr>
              <a:lnSpc>
                <a:spcPct val="100000"/>
              </a:lnSpc>
              <a:spcBef>
                <a:spcPct val="0"/>
              </a:spcBef>
              <a:buClrTx/>
              <a:buFontTx/>
              <a:buNone/>
            </a:pPr>
            <a:r>
              <a:rPr lang="en-US" altLang="zh-CN" b="0"/>
              <a:t>source: </a:t>
            </a:r>
            <a:r>
              <a:rPr lang="en-US" altLang="zh-CN" b="0" u="sng"/>
              <a:t>M. Tompa</a:t>
            </a:r>
            <a:r>
              <a:rPr lang="en-US" altLang="zh-CN" b="0"/>
              <a:t>, U. of Washington</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灯片编号占位符 5"/>
          <p:cNvSpPr>
            <a:spLocks noGrp="1"/>
          </p:cNvSpPr>
          <p:nvPr>
            <p:ph type="sldNum" sz="quarter" idx="12"/>
          </p:nvPr>
        </p:nvSpPr>
        <p:spPr/>
        <p:txBody>
          <a:bodyPr/>
          <a:lstStyle/>
          <a:p>
            <a:fld id="{6672E748-A93C-41D0-A66A-83F4E49689B9}" type="slidenum">
              <a:rPr lang="en-US" altLang="zh-CN"/>
              <a:pPr/>
              <a:t>44</a:t>
            </a:fld>
            <a:endParaRPr lang="en-US" altLang="zh-CN"/>
          </a:p>
        </p:txBody>
      </p:sp>
      <p:sp>
        <p:nvSpPr>
          <p:cNvPr id="58370" name="Rectangle 2"/>
          <p:cNvSpPr>
            <a:spLocks noGrp="1" noChangeArrowheads="1"/>
          </p:cNvSpPr>
          <p:nvPr>
            <p:ph type="title"/>
          </p:nvPr>
        </p:nvSpPr>
        <p:spPr/>
        <p:txBody>
          <a:bodyPr/>
          <a:lstStyle/>
          <a:p>
            <a:r>
              <a:rPr lang="en-US" altLang="zh-CN"/>
              <a:t>Regulation of Genes</a:t>
            </a:r>
          </a:p>
        </p:txBody>
      </p:sp>
      <p:sp>
        <p:nvSpPr>
          <p:cNvPr id="58373" name="Rectangle 5"/>
          <p:cNvSpPr>
            <a:spLocks noChangeArrowheads="1"/>
          </p:cNvSpPr>
          <p:nvPr/>
        </p:nvSpPr>
        <p:spPr bwMode="auto">
          <a:xfrm>
            <a:off x="4876800" y="4256088"/>
            <a:ext cx="3429000" cy="457200"/>
          </a:xfrm>
          <a:prstGeom prst="rect">
            <a:avLst/>
          </a:prstGeom>
          <a:solidFill>
            <a:srgbClr val="FF0000"/>
          </a:solidFill>
          <a:ln w="9525">
            <a:solidFill>
              <a:schemeClr val="tx1"/>
            </a:solidFill>
            <a:miter lim="800000"/>
            <a:headEnd/>
            <a:tailEnd/>
          </a:ln>
          <a:effectLst/>
        </p:spPr>
        <p:txBody>
          <a:bodyPr wrap="none" anchor="ctr"/>
          <a:lstStyle/>
          <a:p>
            <a:endParaRPr lang="zh-CN" altLang="en-US"/>
          </a:p>
        </p:txBody>
      </p:sp>
      <p:sp>
        <p:nvSpPr>
          <p:cNvPr id="58374" name="Rectangle 6"/>
          <p:cNvSpPr>
            <a:spLocks noChangeArrowheads="1"/>
          </p:cNvSpPr>
          <p:nvPr/>
        </p:nvSpPr>
        <p:spPr bwMode="auto">
          <a:xfrm>
            <a:off x="990600" y="4256088"/>
            <a:ext cx="3886200" cy="457200"/>
          </a:xfrm>
          <a:prstGeom prst="rect">
            <a:avLst/>
          </a:prstGeom>
          <a:solidFill>
            <a:schemeClr val="folHlink"/>
          </a:solidFill>
          <a:ln w="9525">
            <a:solidFill>
              <a:schemeClr val="tx1"/>
            </a:solidFill>
            <a:miter lim="800000"/>
            <a:headEnd/>
            <a:tailEnd/>
          </a:ln>
          <a:effectLst/>
        </p:spPr>
        <p:txBody>
          <a:bodyPr wrap="none" anchor="ctr"/>
          <a:lstStyle/>
          <a:p>
            <a:endParaRPr lang="zh-CN" altLang="en-US"/>
          </a:p>
        </p:txBody>
      </p:sp>
      <p:sp>
        <p:nvSpPr>
          <p:cNvPr id="58376" name="Rectangle 8"/>
          <p:cNvSpPr>
            <a:spLocks noChangeArrowheads="1"/>
          </p:cNvSpPr>
          <p:nvPr/>
        </p:nvSpPr>
        <p:spPr bwMode="auto">
          <a:xfrm>
            <a:off x="6248400" y="5272088"/>
            <a:ext cx="933450" cy="519112"/>
          </a:xfrm>
          <a:prstGeom prst="rect">
            <a:avLst/>
          </a:prstGeom>
          <a:noFill/>
          <a:ln w="9525">
            <a:noFill/>
            <a:miter lim="800000"/>
            <a:headEnd/>
            <a:tailEnd/>
          </a:ln>
          <a:effectLst/>
        </p:spPr>
        <p:txBody>
          <a:bodyPr wrap="none">
            <a:spAutoFit/>
          </a:bodyPr>
          <a:lstStyle/>
          <a:p>
            <a:pPr>
              <a:lnSpc>
                <a:spcPct val="100000"/>
              </a:lnSpc>
              <a:spcBef>
                <a:spcPct val="0"/>
              </a:spcBef>
              <a:buClrTx/>
              <a:buFontTx/>
              <a:buNone/>
            </a:pPr>
            <a:r>
              <a:rPr lang="en-US" altLang="zh-CN" sz="2800" b="0">
                <a:latin typeface="Times New Roman" pitchFamily="18" charset="0"/>
              </a:rPr>
              <a:t>Gene</a:t>
            </a:r>
          </a:p>
        </p:txBody>
      </p:sp>
      <p:sp>
        <p:nvSpPr>
          <p:cNvPr id="58377" name="Rectangle 9"/>
          <p:cNvSpPr>
            <a:spLocks noChangeArrowheads="1"/>
          </p:cNvSpPr>
          <p:nvPr/>
        </p:nvSpPr>
        <p:spPr bwMode="auto">
          <a:xfrm>
            <a:off x="3352800" y="4256088"/>
            <a:ext cx="381000" cy="457200"/>
          </a:xfrm>
          <a:prstGeom prst="rect">
            <a:avLst/>
          </a:prstGeom>
          <a:solidFill>
            <a:srgbClr val="3366FF"/>
          </a:solidFill>
          <a:ln w="9525">
            <a:solidFill>
              <a:schemeClr val="tx1"/>
            </a:solidFill>
            <a:miter lim="800000"/>
            <a:headEnd/>
            <a:tailEnd/>
          </a:ln>
          <a:effectLst/>
        </p:spPr>
        <p:txBody>
          <a:bodyPr wrap="none" anchor="ctr"/>
          <a:lstStyle/>
          <a:p>
            <a:endParaRPr lang="zh-CN" altLang="en-US"/>
          </a:p>
        </p:txBody>
      </p:sp>
      <p:sp>
        <p:nvSpPr>
          <p:cNvPr id="58378" name="Oval 10"/>
          <p:cNvSpPr>
            <a:spLocks noChangeArrowheads="1"/>
          </p:cNvSpPr>
          <p:nvPr/>
        </p:nvSpPr>
        <p:spPr bwMode="auto">
          <a:xfrm>
            <a:off x="2895600" y="3494088"/>
            <a:ext cx="1287463" cy="754062"/>
          </a:xfrm>
          <a:prstGeom prst="ellipse">
            <a:avLst/>
          </a:prstGeom>
          <a:solidFill>
            <a:srgbClr val="00CCFF"/>
          </a:solidFill>
          <a:ln w="9525">
            <a:solidFill>
              <a:schemeClr val="tx1"/>
            </a:solidFill>
            <a:round/>
            <a:headEnd/>
            <a:tailEnd/>
          </a:ln>
          <a:effectLst/>
        </p:spPr>
        <p:txBody>
          <a:bodyPr wrap="none" anchor="ctr"/>
          <a:lstStyle/>
          <a:p>
            <a:pPr algn="ctr">
              <a:lnSpc>
                <a:spcPct val="100000"/>
              </a:lnSpc>
              <a:spcBef>
                <a:spcPct val="0"/>
              </a:spcBef>
              <a:buClrTx/>
              <a:buFontTx/>
              <a:buNone/>
            </a:pPr>
            <a:endParaRPr lang="zh-CN" altLang="zh-CN" sz="2400" b="0">
              <a:latin typeface="Times New Roman" pitchFamily="18" charset="0"/>
            </a:endParaRPr>
          </a:p>
        </p:txBody>
      </p:sp>
      <p:sp>
        <p:nvSpPr>
          <p:cNvPr id="58379" name="Rectangle 11"/>
          <p:cNvSpPr>
            <a:spLocks noChangeArrowheads="1"/>
          </p:cNvSpPr>
          <p:nvPr/>
        </p:nvSpPr>
        <p:spPr bwMode="auto">
          <a:xfrm>
            <a:off x="3344863" y="4035425"/>
            <a:ext cx="381000" cy="220663"/>
          </a:xfrm>
          <a:prstGeom prst="rect">
            <a:avLst/>
          </a:prstGeom>
          <a:solidFill>
            <a:srgbClr val="3366FF"/>
          </a:solidFill>
          <a:ln w="9525">
            <a:solidFill>
              <a:schemeClr val="tx1"/>
            </a:solidFill>
            <a:miter lim="800000"/>
            <a:headEnd/>
            <a:tailEnd/>
          </a:ln>
          <a:effectLst/>
        </p:spPr>
        <p:txBody>
          <a:bodyPr wrap="none" anchor="ctr"/>
          <a:lstStyle/>
          <a:p>
            <a:endParaRPr lang="zh-CN" altLang="en-US"/>
          </a:p>
        </p:txBody>
      </p:sp>
      <p:sp>
        <p:nvSpPr>
          <p:cNvPr id="58380" name="Text Box 12"/>
          <p:cNvSpPr txBox="1">
            <a:spLocks noChangeArrowheads="1"/>
          </p:cNvSpPr>
          <p:nvPr/>
        </p:nvSpPr>
        <p:spPr bwMode="auto">
          <a:xfrm>
            <a:off x="5562600" y="3113088"/>
            <a:ext cx="2743200" cy="519112"/>
          </a:xfrm>
          <a:prstGeom prst="rect">
            <a:avLst/>
          </a:prstGeom>
          <a:noFill/>
          <a:ln w="9525">
            <a:noFill/>
            <a:miter lim="800000"/>
            <a:headEnd/>
            <a:tailEnd/>
          </a:ln>
          <a:effectLst/>
        </p:spPr>
        <p:txBody>
          <a:bodyPr>
            <a:spAutoFit/>
          </a:bodyPr>
          <a:lstStyle/>
          <a:p>
            <a:pPr>
              <a:lnSpc>
                <a:spcPct val="100000"/>
              </a:lnSpc>
              <a:spcBef>
                <a:spcPct val="50000"/>
              </a:spcBef>
              <a:buClrTx/>
              <a:buFontTx/>
              <a:buNone/>
            </a:pPr>
            <a:r>
              <a:rPr lang="en-US" altLang="zh-CN" sz="2800" b="0">
                <a:latin typeface="Times New Roman" pitchFamily="18" charset="0"/>
              </a:rPr>
              <a:t>RNA polymerase</a:t>
            </a:r>
          </a:p>
        </p:txBody>
      </p:sp>
      <p:sp>
        <p:nvSpPr>
          <p:cNvPr id="58381" name="Freeform 13"/>
          <p:cNvSpPr>
            <a:spLocks/>
          </p:cNvSpPr>
          <p:nvPr/>
        </p:nvSpPr>
        <p:spPr bwMode="auto">
          <a:xfrm>
            <a:off x="5048250" y="3513138"/>
            <a:ext cx="530225" cy="193675"/>
          </a:xfrm>
          <a:custGeom>
            <a:avLst/>
            <a:gdLst/>
            <a:ahLst/>
            <a:cxnLst>
              <a:cxn ang="0">
                <a:pos x="334" y="0"/>
              </a:cxn>
              <a:cxn ang="0">
                <a:pos x="0" y="122"/>
              </a:cxn>
            </a:cxnLst>
            <a:rect l="0" t="0" r="r" b="b"/>
            <a:pathLst>
              <a:path w="334" h="122">
                <a:moveTo>
                  <a:pt x="334" y="0"/>
                </a:moveTo>
                <a:lnTo>
                  <a:pt x="0" y="122"/>
                </a:lnTo>
              </a:path>
            </a:pathLst>
          </a:custGeom>
          <a:noFill/>
          <a:ln w="28575" cmpd="sng">
            <a:solidFill>
              <a:schemeClr val="tx1"/>
            </a:solidFill>
            <a:round/>
            <a:headEnd/>
            <a:tailEnd type="triangle" w="med" len="med"/>
          </a:ln>
          <a:effectLst/>
        </p:spPr>
        <p:txBody>
          <a:bodyPr/>
          <a:lstStyle/>
          <a:p>
            <a:endParaRPr lang="zh-CN" altLang="en-US"/>
          </a:p>
        </p:txBody>
      </p:sp>
      <p:sp>
        <p:nvSpPr>
          <p:cNvPr id="58382" name="Oval 14"/>
          <p:cNvSpPr>
            <a:spLocks noChangeArrowheads="1"/>
          </p:cNvSpPr>
          <p:nvPr/>
        </p:nvSpPr>
        <p:spPr bwMode="auto">
          <a:xfrm>
            <a:off x="4191000" y="3494088"/>
            <a:ext cx="838200" cy="762000"/>
          </a:xfrm>
          <a:prstGeom prst="ellipse">
            <a:avLst/>
          </a:prstGeom>
          <a:solidFill>
            <a:srgbClr val="FFFF66"/>
          </a:solidFill>
          <a:ln w="9525">
            <a:solidFill>
              <a:schemeClr val="tx1"/>
            </a:solidFill>
            <a:round/>
            <a:headEnd/>
            <a:tailEnd/>
          </a:ln>
          <a:effectLst/>
        </p:spPr>
        <p:txBody>
          <a:bodyPr wrap="none" anchor="ctr"/>
          <a:lstStyle/>
          <a:p>
            <a:endParaRPr lang="zh-CN" altLang="en-US"/>
          </a:p>
        </p:txBody>
      </p:sp>
      <p:sp>
        <p:nvSpPr>
          <p:cNvPr id="58383" name="AutoShape 15"/>
          <p:cNvSpPr>
            <a:spLocks noChangeArrowheads="1"/>
          </p:cNvSpPr>
          <p:nvPr/>
        </p:nvSpPr>
        <p:spPr bwMode="auto">
          <a:xfrm>
            <a:off x="5257800" y="4027488"/>
            <a:ext cx="1371600" cy="152400"/>
          </a:xfrm>
          <a:prstGeom prst="rightArrow">
            <a:avLst>
              <a:gd name="adj1" fmla="val 50000"/>
              <a:gd name="adj2" fmla="val 225000"/>
            </a:avLst>
          </a:prstGeom>
          <a:solidFill>
            <a:srgbClr val="FFFF66"/>
          </a:solidFill>
          <a:ln w="9525">
            <a:solidFill>
              <a:schemeClr val="tx1"/>
            </a:solidFill>
            <a:miter lim="800000"/>
            <a:headEnd/>
            <a:tailEnd/>
          </a:ln>
          <a:effectLst/>
        </p:spPr>
        <p:txBody>
          <a:bodyPr wrap="none" anchor="ctr"/>
          <a:lstStyle/>
          <a:p>
            <a:endParaRPr lang="zh-CN" altLang="en-US"/>
          </a:p>
        </p:txBody>
      </p:sp>
      <p:sp>
        <p:nvSpPr>
          <p:cNvPr id="58384" name="Text Box 16"/>
          <p:cNvSpPr txBox="1">
            <a:spLocks noChangeArrowheads="1"/>
          </p:cNvSpPr>
          <p:nvPr/>
        </p:nvSpPr>
        <p:spPr bwMode="auto">
          <a:xfrm>
            <a:off x="609600" y="2046288"/>
            <a:ext cx="3200400" cy="776287"/>
          </a:xfrm>
          <a:prstGeom prst="rect">
            <a:avLst/>
          </a:prstGeom>
          <a:noFill/>
          <a:ln w="9525">
            <a:noFill/>
            <a:miter lim="800000"/>
            <a:headEnd/>
            <a:tailEnd/>
          </a:ln>
          <a:effectLst/>
        </p:spPr>
        <p:txBody>
          <a:bodyPr>
            <a:spAutoFit/>
          </a:bodyPr>
          <a:lstStyle/>
          <a:p>
            <a:pPr algn="ctr">
              <a:lnSpc>
                <a:spcPct val="80000"/>
              </a:lnSpc>
              <a:spcBef>
                <a:spcPct val="50000"/>
              </a:spcBef>
              <a:buClrTx/>
              <a:buFontTx/>
              <a:buNone/>
            </a:pPr>
            <a:r>
              <a:rPr lang="en-US" altLang="zh-CN" sz="2800" b="0">
                <a:latin typeface="Times New Roman" pitchFamily="18" charset="0"/>
              </a:rPr>
              <a:t>Transcription Factor</a:t>
            </a:r>
          </a:p>
          <a:p>
            <a:pPr algn="ctr">
              <a:lnSpc>
                <a:spcPct val="30000"/>
              </a:lnSpc>
              <a:spcBef>
                <a:spcPct val="50000"/>
              </a:spcBef>
              <a:buClrTx/>
              <a:buFontTx/>
              <a:buNone/>
            </a:pPr>
            <a:r>
              <a:rPr lang="en-US" altLang="zh-CN" sz="2800" b="0">
                <a:latin typeface="Times New Roman" pitchFamily="18" charset="0"/>
              </a:rPr>
              <a:t>(Protein)</a:t>
            </a:r>
          </a:p>
        </p:txBody>
      </p:sp>
      <p:sp>
        <p:nvSpPr>
          <p:cNvPr id="58385" name="Line 17"/>
          <p:cNvSpPr>
            <a:spLocks noChangeShapeType="1"/>
          </p:cNvSpPr>
          <p:nvPr/>
        </p:nvSpPr>
        <p:spPr bwMode="auto">
          <a:xfrm>
            <a:off x="2590800" y="2808288"/>
            <a:ext cx="533400" cy="685800"/>
          </a:xfrm>
          <a:prstGeom prst="line">
            <a:avLst/>
          </a:prstGeom>
          <a:noFill/>
          <a:ln w="28575">
            <a:solidFill>
              <a:schemeClr val="tx1"/>
            </a:solidFill>
            <a:round/>
            <a:headEnd/>
            <a:tailEnd type="triangle" w="med" len="med"/>
          </a:ln>
          <a:effectLst/>
        </p:spPr>
        <p:txBody>
          <a:bodyPr/>
          <a:lstStyle/>
          <a:p>
            <a:endParaRPr lang="zh-CN" altLang="en-US"/>
          </a:p>
        </p:txBody>
      </p:sp>
      <p:sp>
        <p:nvSpPr>
          <p:cNvPr id="58386" name="Text Box 18"/>
          <p:cNvSpPr txBox="1">
            <a:spLocks noChangeArrowheads="1"/>
          </p:cNvSpPr>
          <p:nvPr/>
        </p:nvSpPr>
        <p:spPr bwMode="auto">
          <a:xfrm>
            <a:off x="685800" y="5246688"/>
            <a:ext cx="3276600" cy="519112"/>
          </a:xfrm>
          <a:prstGeom prst="rect">
            <a:avLst/>
          </a:prstGeom>
          <a:noFill/>
          <a:ln w="9525">
            <a:noFill/>
            <a:miter lim="800000"/>
            <a:headEnd/>
            <a:tailEnd/>
          </a:ln>
          <a:effectLst/>
        </p:spPr>
        <p:txBody>
          <a:bodyPr>
            <a:spAutoFit/>
          </a:bodyPr>
          <a:lstStyle/>
          <a:p>
            <a:pPr>
              <a:lnSpc>
                <a:spcPct val="100000"/>
              </a:lnSpc>
              <a:spcBef>
                <a:spcPct val="50000"/>
              </a:spcBef>
              <a:buClrTx/>
              <a:buFontTx/>
              <a:buNone/>
            </a:pPr>
            <a:r>
              <a:rPr lang="en-US" altLang="zh-CN" sz="2800" b="0">
                <a:latin typeface="Times New Roman" pitchFamily="18" charset="0"/>
              </a:rPr>
              <a:t>Regulatory Element</a:t>
            </a:r>
          </a:p>
        </p:txBody>
      </p:sp>
      <p:sp>
        <p:nvSpPr>
          <p:cNvPr id="58387" name="Line 19"/>
          <p:cNvSpPr>
            <a:spLocks noChangeShapeType="1"/>
          </p:cNvSpPr>
          <p:nvPr/>
        </p:nvSpPr>
        <p:spPr bwMode="auto">
          <a:xfrm flipV="1">
            <a:off x="2743200" y="4789488"/>
            <a:ext cx="762000" cy="457200"/>
          </a:xfrm>
          <a:prstGeom prst="line">
            <a:avLst/>
          </a:prstGeom>
          <a:noFill/>
          <a:ln w="28575">
            <a:solidFill>
              <a:schemeClr val="tx1"/>
            </a:solidFill>
            <a:round/>
            <a:headEnd/>
            <a:tailEnd type="triangle" w="med" len="med"/>
          </a:ln>
          <a:effectLst/>
        </p:spPr>
        <p:txBody>
          <a:bodyPr/>
          <a:lstStyle/>
          <a:p>
            <a:endParaRPr lang="zh-CN" altLang="en-US"/>
          </a:p>
        </p:txBody>
      </p:sp>
      <p:sp>
        <p:nvSpPr>
          <p:cNvPr id="58388" name="Text Box 20"/>
          <p:cNvSpPr txBox="1">
            <a:spLocks noChangeArrowheads="1"/>
          </p:cNvSpPr>
          <p:nvPr/>
        </p:nvSpPr>
        <p:spPr bwMode="auto">
          <a:xfrm>
            <a:off x="68263" y="4205288"/>
            <a:ext cx="955675" cy="519112"/>
          </a:xfrm>
          <a:prstGeom prst="rect">
            <a:avLst/>
          </a:prstGeom>
          <a:noFill/>
          <a:ln w="9525">
            <a:noFill/>
            <a:miter lim="800000"/>
            <a:headEnd/>
            <a:tailEnd/>
          </a:ln>
          <a:effectLst/>
        </p:spPr>
        <p:txBody>
          <a:bodyPr wrap="none">
            <a:spAutoFit/>
          </a:bodyPr>
          <a:lstStyle/>
          <a:p>
            <a:pPr eaLnBrk="0" hangingPunct="0">
              <a:lnSpc>
                <a:spcPct val="100000"/>
              </a:lnSpc>
              <a:spcBef>
                <a:spcPct val="0"/>
              </a:spcBef>
              <a:buClrTx/>
              <a:buFontTx/>
              <a:buNone/>
            </a:pPr>
            <a:r>
              <a:rPr lang="en-US" altLang="zh-CN" sz="2800" b="0">
                <a:latin typeface="Times New Roman" pitchFamily="18" charset="0"/>
              </a:rPr>
              <a:t>DNA</a:t>
            </a:r>
          </a:p>
        </p:txBody>
      </p:sp>
      <p:sp>
        <p:nvSpPr>
          <p:cNvPr id="58389" name="Rectangle 21"/>
          <p:cNvSpPr>
            <a:spLocks noChangeArrowheads="1"/>
          </p:cNvSpPr>
          <p:nvPr/>
        </p:nvSpPr>
        <p:spPr bwMode="auto">
          <a:xfrm>
            <a:off x="8305800" y="4256088"/>
            <a:ext cx="457200" cy="457200"/>
          </a:xfrm>
          <a:prstGeom prst="rect">
            <a:avLst/>
          </a:prstGeom>
          <a:solidFill>
            <a:schemeClr val="folHlink"/>
          </a:solidFill>
          <a:ln w="9525">
            <a:solidFill>
              <a:schemeClr val="tx1"/>
            </a:solidFill>
            <a:miter lim="800000"/>
            <a:headEnd/>
            <a:tailEnd/>
          </a:ln>
          <a:effectLst/>
        </p:spPr>
        <p:txBody>
          <a:bodyPr wrap="none" anchor="ctr"/>
          <a:lstStyle/>
          <a:p>
            <a:endParaRPr lang="zh-CN" altLang="en-US"/>
          </a:p>
        </p:txBody>
      </p:sp>
      <p:sp>
        <p:nvSpPr>
          <p:cNvPr id="58390" name="Oval 22"/>
          <p:cNvSpPr>
            <a:spLocks noChangeArrowheads="1"/>
          </p:cNvSpPr>
          <p:nvPr/>
        </p:nvSpPr>
        <p:spPr bwMode="auto">
          <a:xfrm>
            <a:off x="1524000" y="3494088"/>
            <a:ext cx="1295400" cy="762000"/>
          </a:xfrm>
          <a:prstGeom prst="ellipse">
            <a:avLst/>
          </a:prstGeom>
          <a:solidFill>
            <a:srgbClr val="66FF66"/>
          </a:solidFill>
          <a:ln w="9525">
            <a:solidFill>
              <a:schemeClr val="tx1"/>
            </a:solidFill>
            <a:round/>
            <a:headEnd/>
            <a:tailEnd/>
          </a:ln>
          <a:effectLst/>
        </p:spPr>
        <p:txBody>
          <a:bodyPr wrap="none" anchor="ctr"/>
          <a:lstStyle/>
          <a:p>
            <a:pPr algn="ctr">
              <a:lnSpc>
                <a:spcPct val="100000"/>
              </a:lnSpc>
              <a:spcBef>
                <a:spcPct val="0"/>
              </a:spcBef>
              <a:buClrTx/>
              <a:buFontTx/>
              <a:buNone/>
            </a:pPr>
            <a:endParaRPr lang="zh-CN" altLang="zh-CN" sz="2400" b="0">
              <a:latin typeface="Times New Roman" pitchFamily="18" charset="0"/>
            </a:endParaRPr>
          </a:p>
        </p:txBody>
      </p:sp>
      <p:sp>
        <p:nvSpPr>
          <p:cNvPr id="58391" name="Rectangle 23"/>
          <p:cNvSpPr>
            <a:spLocks noChangeArrowheads="1"/>
          </p:cNvSpPr>
          <p:nvPr/>
        </p:nvSpPr>
        <p:spPr bwMode="auto">
          <a:xfrm>
            <a:off x="1985963" y="4027488"/>
            <a:ext cx="381000" cy="228600"/>
          </a:xfrm>
          <a:prstGeom prst="rect">
            <a:avLst/>
          </a:prstGeom>
          <a:solidFill>
            <a:srgbClr val="00CC00"/>
          </a:solidFill>
          <a:ln w="9525">
            <a:solidFill>
              <a:schemeClr val="tx1"/>
            </a:solidFill>
            <a:miter lim="800000"/>
            <a:headEnd/>
            <a:tailEnd/>
          </a:ln>
          <a:effectLst/>
        </p:spPr>
        <p:txBody>
          <a:bodyPr wrap="none" anchor="ctr"/>
          <a:lstStyle/>
          <a:p>
            <a:endParaRPr lang="zh-CN" altLang="en-US"/>
          </a:p>
        </p:txBody>
      </p:sp>
      <p:sp>
        <p:nvSpPr>
          <p:cNvPr id="58392" name="Rectangle 24"/>
          <p:cNvSpPr>
            <a:spLocks noChangeArrowheads="1"/>
          </p:cNvSpPr>
          <p:nvPr/>
        </p:nvSpPr>
        <p:spPr bwMode="auto">
          <a:xfrm>
            <a:off x="1981200" y="4256088"/>
            <a:ext cx="381000" cy="457200"/>
          </a:xfrm>
          <a:prstGeom prst="rect">
            <a:avLst/>
          </a:prstGeom>
          <a:solidFill>
            <a:srgbClr val="00CC00"/>
          </a:solidFill>
          <a:ln w="9525">
            <a:solidFill>
              <a:schemeClr val="tx1"/>
            </a:solidFill>
            <a:miter lim="800000"/>
            <a:headEnd/>
            <a:tailEnd/>
          </a:ln>
          <a:effectLst/>
        </p:spPr>
        <p:txBody>
          <a:bodyPr wrap="none" anchor="ctr"/>
          <a:lstStyle/>
          <a:p>
            <a:endParaRPr lang="zh-CN" altLang="en-US"/>
          </a:p>
        </p:txBody>
      </p:sp>
      <p:sp>
        <p:nvSpPr>
          <p:cNvPr id="58393" name="Line 25"/>
          <p:cNvSpPr>
            <a:spLocks noChangeShapeType="1"/>
          </p:cNvSpPr>
          <p:nvPr/>
        </p:nvSpPr>
        <p:spPr bwMode="auto">
          <a:xfrm flipV="1">
            <a:off x="6629400" y="4865688"/>
            <a:ext cx="0" cy="457200"/>
          </a:xfrm>
          <a:prstGeom prst="line">
            <a:avLst/>
          </a:prstGeom>
          <a:noFill/>
          <a:ln w="28575">
            <a:solidFill>
              <a:schemeClr val="tx1"/>
            </a:solidFill>
            <a:round/>
            <a:headEnd/>
            <a:tailEnd type="triangle" w="med" len="med"/>
          </a:ln>
          <a:effectLst/>
        </p:spPr>
        <p:txBody>
          <a:bodyPr/>
          <a:lstStyle/>
          <a:p>
            <a:endParaRPr lang="zh-CN" altLang="en-US"/>
          </a:p>
        </p:txBody>
      </p:sp>
      <p:sp>
        <p:nvSpPr>
          <p:cNvPr id="58394" name="Rectangle 26"/>
          <p:cNvSpPr>
            <a:spLocks noChangeArrowheads="1"/>
          </p:cNvSpPr>
          <p:nvPr/>
        </p:nvSpPr>
        <p:spPr bwMode="auto">
          <a:xfrm>
            <a:off x="609600" y="6172200"/>
            <a:ext cx="4402138" cy="366713"/>
          </a:xfrm>
          <a:prstGeom prst="rect">
            <a:avLst/>
          </a:prstGeom>
          <a:noFill/>
          <a:ln w="9525">
            <a:noFill/>
            <a:miter lim="800000"/>
            <a:headEnd/>
            <a:tailEnd/>
          </a:ln>
          <a:effectLst/>
        </p:spPr>
        <p:txBody>
          <a:bodyPr wrap="none">
            <a:spAutoFit/>
          </a:bodyPr>
          <a:lstStyle/>
          <a:p>
            <a:pPr>
              <a:lnSpc>
                <a:spcPct val="100000"/>
              </a:lnSpc>
              <a:spcBef>
                <a:spcPct val="0"/>
              </a:spcBef>
              <a:buClrTx/>
              <a:buFontTx/>
              <a:buNone/>
            </a:pPr>
            <a:r>
              <a:rPr lang="en-US" altLang="zh-CN" b="0"/>
              <a:t>source: </a:t>
            </a:r>
            <a:r>
              <a:rPr lang="en-US" altLang="zh-CN" b="0" u="sng"/>
              <a:t>M. Tompa</a:t>
            </a:r>
            <a:r>
              <a:rPr lang="en-US" altLang="zh-CN" b="0"/>
              <a:t>, U. of Washington</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5"/>
          <p:cNvSpPr>
            <a:spLocks noGrp="1"/>
          </p:cNvSpPr>
          <p:nvPr>
            <p:ph type="sldNum" sz="quarter" idx="12"/>
          </p:nvPr>
        </p:nvSpPr>
        <p:spPr/>
        <p:txBody>
          <a:bodyPr/>
          <a:lstStyle/>
          <a:p>
            <a:fld id="{AF7277B7-DA0D-475F-B03A-D58A5A9179DB}" type="slidenum">
              <a:rPr lang="en-US" altLang="zh-CN"/>
              <a:pPr/>
              <a:t>45</a:t>
            </a:fld>
            <a:endParaRPr lang="en-US" altLang="zh-CN"/>
          </a:p>
        </p:txBody>
      </p:sp>
      <p:sp>
        <p:nvSpPr>
          <p:cNvPr id="59394" name="Rectangle 2"/>
          <p:cNvSpPr>
            <a:spLocks noGrp="1" noChangeArrowheads="1"/>
          </p:cNvSpPr>
          <p:nvPr>
            <p:ph type="title"/>
          </p:nvPr>
        </p:nvSpPr>
        <p:spPr/>
        <p:txBody>
          <a:bodyPr/>
          <a:lstStyle/>
          <a:p>
            <a:r>
              <a:rPr lang="en-US" altLang="zh-CN"/>
              <a:t>Regulation of Genes</a:t>
            </a:r>
          </a:p>
        </p:txBody>
      </p:sp>
      <p:sp>
        <p:nvSpPr>
          <p:cNvPr id="59397" name="Rectangle 5"/>
          <p:cNvSpPr>
            <a:spLocks noChangeArrowheads="1"/>
          </p:cNvSpPr>
          <p:nvPr/>
        </p:nvSpPr>
        <p:spPr bwMode="auto">
          <a:xfrm>
            <a:off x="4876800" y="4343400"/>
            <a:ext cx="3429000" cy="457200"/>
          </a:xfrm>
          <a:prstGeom prst="rect">
            <a:avLst/>
          </a:prstGeom>
          <a:solidFill>
            <a:srgbClr val="FF0000"/>
          </a:solidFill>
          <a:ln w="9525">
            <a:solidFill>
              <a:schemeClr val="tx1"/>
            </a:solidFill>
            <a:miter lim="800000"/>
            <a:headEnd/>
            <a:tailEnd/>
          </a:ln>
          <a:effectLst/>
        </p:spPr>
        <p:txBody>
          <a:bodyPr wrap="none" anchor="ctr"/>
          <a:lstStyle/>
          <a:p>
            <a:endParaRPr lang="zh-CN" altLang="en-US"/>
          </a:p>
        </p:txBody>
      </p:sp>
      <p:sp>
        <p:nvSpPr>
          <p:cNvPr id="59398" name="Rectangle 6"/>
          <p:cNvSpPr>
            <a:spLocks noChangeArrowheads="1"/>
          </p:cNvSpPr>
          <p:nvPr/>
        </p:nvSpPr>
        <p:spPr bwMode="auto">
          <a:xfrm>
            <a:off x="990600" y="4343400"/>
            <a:ext cx="3886200" cy="457200"/>
          </a:xfrm>
          <a:prstGeom prst="rect">
            <a:avLst/>
          </a:prstGeom>
          <a:solidFill>
            <a:schemeClr val="folHlink"/>
          </a:solidFill>
          <a:ln w="9525">
            <a:solidFill>
              <a:schemeClr val="tx1"/>
            </a:solidFill>
            <a:miter lim="800000"/>
            <a:headEnd/>
            <a:tailEnd/>
          </a:ln>
          <a:effectLst/>
        </p:spPr>
        <p:txBody>
          <a:bodyPr wrap="none" anchor="ctr"/>
          <a:lstStyle/>
          <a:p>
            <a:endParaRPr lang="zh-CN" altLang="en-US"/>
          </a:p>
        </p:txBody>
      </p:sp>
      <p:sp>
        <p:nvSpPr>
          <p:cNvPr id="59400" name="Rectangle 8"/>
          <p:cNvSpPr>
            <a:spLocks noChangeArrowheads="1"/>
          </p:cNvSpPr>
          <p:nvPr/>
        </p:nvSpPr>
        <p:spPr bwMode="auto">
          <a:xfrm>
            <a:off x="6172200" y="5257800"/>
            <a:ext cx="933450" cy="519113"/>
          </a:xfrm>
          <a:prstGeom prst="rect">
            <a:avLst/>
          </a:prstGeom>
          <a:noFill/>
          <a:ln w="9525">
            <a:noFill/>
            <a:miter lim="800000"/>
            <a:headEnd/>
            <a:tailEnd/>
          </a:ln>
          <a:effectLst/>
        </p:spPr>
        <p:txBody>
          <a:bodyPr wrap="none">
            <a:spAutoFit/>
          </a:bodyPr>
          <a:lstStyle/>
          <a:p>
            <a:pPr>
              <a:lnSpc>
                <a:spcPct val="100000"/>
              </a:lnSpc>
              <a:spcBef>
                <a:spcPct val="0"/>
              </a:spcBef>
              <a:buClrTx/>
              <a:buFontTx/>
              <a:buNone/>
            </a:pPr>
            <a:r>
              <a:rPr lang="en-US" altLang="zh-CN" sz="2800" b="0">
                <a:latin typeface="Times New Roman" pitchFamily="18" charset="0"/>
              </a:rPr>
              <a:t>Gene</a:t>
            </a:r>
          </a:p>
        </p:txBody>
      </p:sp>
      <p:sp>
        <p:nvSpPr>
          <p:cNvPr id="59401" name="Text Box 9"/>
          <p:cNvSpPr txBox="1">
            <a:spLocks noChangeArrowheads="1"/>
          </p:cNvSpPr>
          <p:nvPr/>
        </p:nvSpPr>
        <p:spPr bwMode="auto">
          <a:xfrm>
            <a:off x="6858000" y="2057400"/>
            <a:ext cx="1981200" cy="946150"/>
          </a:xfrm>
          <a:prstGeom prst="rect">
            <a:avLst/>
          </a:prstGeom>
          <a:noFill/>
          <a:ln w="9525">
            <a:noFill/>
            <a:miter lim="800000"/>
            <a:headEnd/>
            <a:tailEnd/>
          </a:ln>
          <a:effectLst/>
        </p:spPr>
        <p:txBody>
          <a:bodyPr>
            <a:spAutoFit/>
          </a:bodyPr>
          <a:lstStyle/>
          <a:p>
            <a:pPr algn="ctr">
              <a:lnSpc>
                <a:spcPct val="100000"/>
              </a:lnSpc>
              <a:spcBef>
                <a:spcPct val="50000"/>
              </a:spcBef>
              <a:buClrTx/>
              <a:buFontTx/>
              <a:buNone/>
            </a:pPr>
            <a:r>
              <a:rPr lang="en-US" altLang="zh-CN" sz="2800" b="0">
                <a:latin typeface="Times New Roman" pitchFamily="18" charset="0"/>
              </a:rPr>
              <a:t>RNA polymerase</a:t>
            </a:r>
          </a:p>
        </p:txBody>
      </p:sp>
      <p:sp>
        <p:nvSpPr>
          <p:cNvPr id="59402" name="Freeform 10"/>
          <p:cNvSpPr>
            <a:spLocks/>
          </p:cNvSpPr>
          <p:nvPr/>
        </p:nvSpPr>
        <p:spPr bwMode="auto">
          <a:xfrm flipH="1">
            <a:off x="8074025" y="2971800"/>
            <a:ext cx="307975" cy="609600"/>
          </a:xfrm>
          <a:custGeom>
            <a:avLst/>
            <a:gdLst/>
            <a:ahLst/>
            <a:cxnLst>
              <a:cxn ang="0">
                <a:pos x="334" y="0"/>
              </a:cxn>
              <a:cxn ang="0">
                <a:pos x="0" y="122"/>
              </a:cxn>
            </a:cxnLst>
            <a:rect l="0" t="0" r="r" b="b"/>
            <a:pathLst>
              <a:path w="334" h="122">
                <a:moveTo>
                  <a:pt x="334" y="0"/>
                </a:moveTo>
                <a:lnTo>
                  <a:pt x="0" y="122"/>
                </a:lnTo>
              </a:path>
            </a:pathLst>
          </a:custGeom>
          <a:noFill/>
          <a:ln w="28575" cmpd="sng">
            <a:solidFill>
              <a:schemeClr val="tx1"/>
            </a:solidFill>
            <a:round/>
            <a:headEnd/>
            <a:tailEnd type="triangle" w="med" len="med"/>
          </a:ln>
          <a:effectLst/>
        </p:spPr>
        <p:txBody>
          <a:bodyPr/>
          <a:lstStyle/>
          <a:p>
            <a:endParaRPr lang="zh-CN" altLang="en-US"/>
          </a:p>
        </p:txBody>
      </p:sp>
      <p:sp>
        <p:nvSpPr>
          <p:cNvPr id="59403" name="Oval 11"/>
          <p:cNvSpPr>
            <a:spLocks noChangeArrowheads="1"/>
          </p:cNvSpPr>
          <p:nvPr/>
        </p:nvSpPr>
        <p:spPr bwMode="auto">
          <a:xfrm>
            <a:off x="8077200" y="3581400"/>
            <a:ext cx="838200" cy="762000"/>
          </a:xfrm>
          <a:prstGeom prst="ellipse">
            <a:avLst/>
          </a:prstGeom>
          <a:solidFill>
            <a:srgbClr val="FFFF66"/>
          </a:solidFill>
          <a:ln w="9525">
            <a:solidFill>
              <a:schemeClr val="tx1"/>
            </a:solidFill>
            <a:round/>
            <a:headEnd/>
            <a:tailEnd/>
          </a:ln>
          <a:effectLst/>
        </p:spPr>
        <p:txBody>
          <a:bodyPr wrap="none" anchor="ctr"/>
          <a:lstStyle/>
          <a:p>
            <a:endParaRPr lang="zh-CN" altLang="en-US"/>
          </a:p>
        </p:txBody>
      </p:sp>
      <p:sp>
        <p:nvSpPr>
          <p:cNvPr id="59404" name="Text Box 12"/>
          <p:cNvSpPr txBox="1">
            <a:spLocks noChangeArrowheads="1"/>
          </p:cNvSpPr>
          <p:nvPr/>
        </p:nvSpPr>
        <p:spPr bwMode="auto">
          <a:xfrm>
            <a:off x="762000" y="2362200"/>
            <a:ext cx="3200400" cy="433388"/>
          </a:xfrm>
          <a:prstGeom prst="rect">
            <a:avLst/>
          </a:prstGeom>
          <a:noFill/>
          <a:ln w="9525">
            <a:noFill/>
            <a:miter lim="800000"/>
            <a:headEnd/>
            <a:tailEnd/>
          </a:ln>
          <a:effectLst/>
        </p:spPr>
        <p:txBody>
          <a:bodyPr>
            <a:spAutoFit/>
          </a:bodyPr>
          <a:lstStyle/>
          <a:p>
            <a:pPr algn="ctr">
              <a:lnSpc>
                <a:spcPct val="80000"/>
              </a:lnSpc>
              <a:spcBef>
                <a:spcPct val="50000"/>
              </a:spcBef>
              <a:buClrTx/>
              <a:buFontTx/>
              <a:buNone/>
            </a:pPr>
            <a:r>
              <a:rPr lang="en-US" altLang="zh-CN" sz="2800" b="0">
                <a:latin typeface="Times New Roman" pitchFamily="18" charset="0"/>
              </a:rPr>
              <a:t>Transcription Factor</a:t>
            </a:r>
          </a:p>
        </p:txBody>
      </p:sp>
      <p:sp>
        <p:nvSpPr>
          <p:cNvPr id="59405" name="Line 13"/>
          <p:cNvSpPr>
            <a:spLocks noChangeShapeType="1"/>
          </p:cNvSpPr>
          <p:nvPr/>
        </p:nvSpPr>
        <p:spPr bwMode="auto">
          <a:xfrm>
            <a:off x="2819400" y="2895600"/>
            <a:ext cx="381000" cy="609600"/>
          </a:xfrm>
          <a:prstGeom prst="line">
            <a:avLst/>
          </a:prstGeom>
          <a:noFill/>
          <a:ln w="28575">
            <a:solidFill>
              <a:schemeClr val="tx1"/>
            </a:solidFill>
            <a:round/>
            <a:headEnd/>
            <a:tailEnd type="triangle" w="med" len="med"/>
          </a:ln>
          <a:effectLst/>
        </p:spPr>
        <p:txBody>
          <a:bodyPr/>
          <a:lstStyle/>
          <a:p>
            <a:endParaRPr lang="zh-CN" altLang="en-US"/>
          </a:p>
        </p:txBody>
      </p:sp>
      <p:sp>
        <p:nvSpPr>
          <p:cNvPr id="59406" name="Text Box 14"/>
          <p:cNvSpPr txBox="1">
            <a:spLocks noChangeArrowheads="1"/>
          </p:cNvSpPr>
          <p:nvPr/>
        </p:nvSpPr>
        <p:spPr bwMode="auto">
          <a:xfrm>
            <a:off x="762000" y="5257800"/>
            <a:ext cx="3200400" cy="519113"/>
          </a:xfrm>
          <a:prstGeom prst="rect">
            <a:avLst/>
          </a:prstGeom>
          <a:noFill/>
          <a:ln w="9525">
            <a:noFill/>
            <a:miter lim="800000"/>
            <a:headEnd/>
            <a:tailEnd/>
          </a:ln>
          <a:effectLst/>
        </p:spPr>
        <p:txBody>
          <a:bodyPr>
            <a:spAutoFit/>
          </a:bodyPr>
          <a:lstStyle/>
          <a:p>
            <a:pPr>
              <a:lnSpc>
                <a:spcPct val="100000"/>
              </a:lnSpc>
              <a:spcBef>
                <a:spcPct val="50000"/>
              </a:spcBef>
              <a:buClrTx/>
              <a:buFontTx/>
              <a:buNone/>
            </a:pPr>
            <a:r>
              <a:rPr lang="en-US" altLang="zh-CN" sz="2800" b="0">
                <a:latin typeface="Times New Roman" pitchFamily="18" charset="0"/>
              </a:rPr>
              <a:t>Regulatory Element</a:t>
            </a:r>
          </a:p>
        </p:txBody>
      </p:sp>
      <p:sp>
        <p:nvSpPr>
          <p:cNvPr id="59407" name="Text Box 15"/>
          <p:cNvSpPr txBox="1">
            <a:spLocks noChangeArrowheads="1"/>
          </p:cNvSpPr>
          <p:nvPr/>
        </p:nvSpPr>
        <p:spPr bwMode="auto">
          <a:xfrm>
            <a:off x="68263" y="4292600"/>
            <a:ext cx="955675" cy="519113"/>
          </a:xfrm>
          <a:prstGeom prst="rect">
            <a:avLst/>
          </a:prstGeom>
          <a:noFill/>
          <a:ln w="9525">
            <a:noFill/>
            <a:miter lim="800000"/>
            <a:headEnd/>
            <a:tailEnd/>
          </a:ln>
          <a:effectLst/>
        </p:spPr>
        <p:txBody>
          <a:bodyPr wrap="none">
            <a:spAutoFit/>
          </a:bodyPr>
          <a:lstStyle/>
          <a:p>
            <a:pPr eaLnBrk="0" hangingPunct="0">
              <a:lnSpc>
                <a:spcPct val="100000"/>
              </a:lnSpc>
              <a:spcBef>
                <a:spcPct val="0"/>
              </a:spcBef>
              <a:buClrTx/>
              <a:buFontTx/>
              <a:buNone/>
            </a:pPr>
            <a:r>
              <a:rPr lang="en-US" altLang="zh-CN" sz="2800" b="0">
                <a:latin typeface="Times New Roman" pitchFamily="18" charset="0"/>
              </a:rPr>
              <a:t>DNA</a:t>
            </a:r>
          </a:p>
        </p:txBody>
      </p:sp>
      <p:sp>
        <p:nvSpPr>
          <p:cNvPr id="59408" name="Rectangle 16"/>
          <p:cNvSpPr>
            <a:spLocks noChangeArrowheads="1"/>
          </p:cNvSpPr>
          <p:nvPr/>
        </p:nvSpPr>
        <p:spPr bwMode="auto">
          <a:xfrm>
            <a:off x="8305800" y="4343400"/>
            <a:ext cx="457200" cy="457200"/>
          </a:xfrm>
          <a:prstGeom prst="rect">
            <a:avLst/>
          </a:prstGeom>
          <a:solidFill>
            <a:schemeClr val="folHlink"/>
          </a:solidFill>
          <a:ln w="9525">
            <a:solidFill>
              <a:schemeClr val="tx1"/>
            </a:solidFill>
            <a:miter lim="800000"/>
            <a:headEnd/>
            <a:tailEnd/>
          </a:ln>
          <a:effectLst/>
        </p:spPr>
        <p:txBody>
          <a:bodyPr wrap="none" anchor="ctr"/>
          <a:lstStyle/>
          <a:p>
            <a:endParaRPr lang="zh-CN" altLang="en-US"/>
          </a:p>
        </p:txBody>
      </p:sp>
      <p:sp>
        <p:nvSpPr>
          <p:cNvPr id="59409" name="Oval 17"/>
          <p:cNvSpPr>
            <a:spLocks noChangeArrowheads="1"/>
          </p:cNvSpPr>
          <p:nvPr/>
        </p:nvSpPr>
        <p:spPr bwMode="auto">
          <a:xfrm>
            <a:off x="5181600" y="2286000"/>
            <a:ext cx="1143000" cy="685800"/>
          </a:xfrm>
          <a:prstGeom prst="ellipse">
            <a:avLst/>
          </a:prstGeom>
          <a:solidFill>
            <a:srgbClr val="FF0000"/>
          </a:solidFill>
          <a:ln w="9525">
            <a:solidFill>
              <a:schemeClr val="tx1"/>
            </a:solidFill>
            <a:round/>
            <a:headEnd/>
            <a:tailEnd/>
          </a:ln>
          <a:effectLst/>
        </p:spPr>
        <p:txBody>
          <a:bodyPr wrap="none" anchor="ctr"/>
          <a:lstStyle/>
          <a:p>
            <a:endParaRPr lang="zh-CN" altLang="en-US"/>
          </a:p>
        </p:txBody>
      </p:sp>
      <p:sp>
        <p:nvSpPr>
          <p:cNvPr id="59410" name="Line 18"/>
          <p:cNvSpPr>
            <a:spLocks noChangeShapeType="1"/>
          </p:cNvSpPr>
          <p:nvPr/>
        </p:nvSpPr>
        <p:spPr bwMode="auto">
          <a:xfrm flipH="1" flipV="1">
            <a:off x="5943600" y="3124200"/>
            <a:ext cx="381000" cy="1143000"/>
          </a:xfrm>
          <a:prstGeom prst="line">
            <a:avLst/>
          </a:prstGeom>
          <a:noFill/>
          <a:ln w="76200">
            <a:solidFill>
              <a:srgbClr val="FF0000"/>
            </a:solidFill>
            <a:round/>
            <a:headEnd/>
            <a:tailEnd type="triangle" w="med" len="med"/>
          </a:ln>
          <a:effectLst/>
        </p:spPr>
        <p:txBody>
          <a:bodyPr wrap="none" anchor="ctr"/>
          <a:lstStyle/>
          <a:p>
            <a:endParaRPr lang="zh-CN" altLang="en-US"/>
          </a:p>
        </p:txBody>
      </p:sp>
      <p:sp>
        <p:nvSpPr>
          <p:cNvPr id="59411" name="Text Box 19"/>
          <p:cNvSpPr txBox="1">
            <a:spLocks noChangeArrowheads="1"/>
          </p:cNvSpPr>
          <p:nvPr/>
        </p:nvSpPr>
        <p:spPr bwMode="auto">
          <a:xfrm>
            <a:off x="4724400" y="1676400"/>
            <a:ext cx="1221809" cy="523220"/>
          </a:xfrm>
          <a:prstGeom prst="rect">
            <a:avLst/>
          </a:prstGeom>
          <a:noFill/>
          <a:ln w="9525">
            <a:noFill/>
            <a:miter lim="800000"/>
            <a:headEnd/>
            <a:tailEnd/>
          </a:ln>
          <a:effectLst/>
        </p:spPr>
        <p:txBody>
          <a:bodyPr wrap="none">
            <a:spAutoFit/>
          </a:bodyPr>
          <a:lstStyle/>
          <a:p>
            <a:pPr>
              <a:lnSpc>
                <a:spcPct val="100000"/>
              </a:lnSpc>
              <a:spcBef>
                <a:spcPct val="0"/>
              </a:spcBef>
              <a:buClrTx/>
              <a:buFontTx/>
              <a:buNone/>
            </a:pPr>
            <a:r>
              <a:rPr lang="en-US" altLang="zh-CN" sz="2800" b="0" dirty="0" smtClean="0">
                <a:latin typeface="Times New Roman" pitchFamily="18" charset="0"/>
              </a:rPr>
              <a:t>mRNA</a:t>
            </a:r>
            <a:endParaRPr lang="en-US" altLang="zh-CN" sz="2800" b="0" dirty="0">
              <a:latin typeface="Times New Roman" pitchFamily="18" charset="0"/>
            </a:endParaRPr>
          </a:p>
        </p:txBody>
      </p:sp>
      <p:sp>
        <p:nvSpPr>
          <p:cNvPr id="59412" name="Rectangle 20"/>
          <p:cNvSpPr>
            <a:spLocks noChangeArrowheads="1"/>
          </p:cNvSpPr>
          <p:nvPr/>
        </p:nvSpPr>
        <p:spPr bwMode="auto">
          <a:xfrm>
            <a:off x="3352800" y="4343400"/>
            <a:ext cx="381000" cy="457200"/>
          </a:xfrm>
          <a:prstGeom prst="rect">
            <a:avLst/>
          </a:prstGeom>
          <a:solidFill>
            <a:srgbClr val="3366FF"/>
          </a:solidFill>
          <a:ln w="9525">
            <a:solidFill>
              <a:schemeClr val="tx1"/>
            </a:solidFill>
            <a:miter lim="800000"/>
            <a:headEnd/>
            <a:tailEnd/>
          </a:ln>
          <a:effectLst/>
        </p:spPr>
        <p:txBody>
          <a:bodyPr wrap="none" anchor="ctr"/>
          <a:lstStyle/>
          <a:p>
            <a:endParaRPr lang="zh-CN" altLang="en-US"/>
          </a:p>
        </p:txBody>
      </p:sp>
      <p:sp>
        <p:nvSpPr>
          <p:cNvPr id="59413" name="Oval 21"/>
          <p:cNvSpPr>
            <a:spLocks noChangeArrowheads="1"/>
          </p:cNvSpPr>
          <p:nvPr/>
        </p:nvSpPr>
        <p:spPr bwMode="auto">
          <a:xfrm>
            <a:off x="2895600" y="3581400"/>
            <a:ext cx="1287463" cy="754063"/>
          </a:xfrm>
          <a:prstGeom prst="ellipse">
            <a:avLst/>
          </a:prstGeom>
          <a:solidFill>
            <a:srgbClr val="00CCFF"/>
          </a:solidFill>
          <a:ln w="9525">
            <a:solidFill>
              <a:schemeClr val="tx1"/>
            </a:solidFill>
            <a:round/>
            <a:headEnd/>
            <a:tailEnd/>
          </a:ln>
          <a:effectLst/>
        </p:spPr>
        <p:txBody>
          <a:bodyPr wrap="none" anchor="ctr"/>
          <a:lstStyle/>
          <a:p>
            <a:pPr algn="ctr">
              <a:lnSpc>
                <a:spcPct val="100000"/>
              </a:lnSpc>
              <a:spcBef>
                <a:spcPct val="0"/>
              </a:spcBef>
              <a:buClrTx/>
              <a:buFontTx/>
              <a:buNone/>
            </a:pPr>
            <a:endParaRPr lang="zh-CN" altLang="zh-CN" sz="2400" b="0">
              <a:latin typeface="Times New Roman" pitchFamily="18" charset="0"/>
            </a:endParaRPr>
          </a:p>
        </p:txBody>
      </p:sp>
      <p:sp>
        <p:nvSpPr>
          <p:cNvPr id="59414" name="Rectangle 22"/>
          <p:cNvSpPr>
            <a:spLocks noChangeArrowheads="1"/>
          </p:cNvSpPr>
          <p:nvPr/>
        </p:nvSpPr>
        <p:spPr bwMode="auto">
          <a:xfrm>
            <a:off x="3344863" y="4122738"/>
            <a:ext cx="381000" cy="220662"/>
          </a:xfrm>
          <a:prstGeom prst="rect">
            <a:avLst/>
          </a:prstGeom>
          <a:solidFill>
            <a:srgbClr val="3366FF"/>
          </a:solidFill>
          <a:ln w="9525">
            <a:solidFill>
              <a:schemeClr val="tx1"/>
            </a:solidFill>
            <a:miter lim="800000"/>
            <a:headEnd/>
            <a:tailEnd/>
          </a:ln>
          <a:effectLst/>
        </p:spPr>
        <p:txBody>
          <a:bodyPr wrap="none" anchor="ctr"/>
          <a:lstStyle/>
          <a:p>
            <a:endParaRPr lang="zh-CN" altLang="en-US"/>
          </a:p>
        </p:txBody>
      </p:sp>
      <p:sp>
        <p:nvSpPr>
          <p:cNvPr id="59415" name="Oval 23"/>
          <p:cNvSpPr>
            <a:spLocks noChangeArrowheads="1"/>
          </p:cNvSpPr>
          <p:nvPr/>
        </p:nvSpPr>
        <p:spPr bwMode="auto">
          <a:xfrm>
            <a:off x="1524000" y="3581400"/>
            <a:ext cx="1295400" cy="762000"/>
          </a:xfrm>
          <a:prstGeom prst="ellipse">
            <a:avLst/>
          </a:prstGeom>
          <a:solidFill>
            <a:srgbClr val="66FF66"/>
          </a:solidFill>
          <a:ln w="9525">
            <a:solidFill>
              <a:schemeClr val="tx1"/>
            </a:solidFill>
            <a:round/>
            <a:headEnd/>
            <a:tailEnd/>
          </a:ln>
          <a:effectLst/>
        </p:spPr>
        <p:txBody>
          <a:bodyPr wrap="none" anchor="ctr"/>
          <a:lstStyle/>
          <a:p>
            <a:pPr algn="ctr">
              <a:lnSpc>
                <a:spcPct val="100000"/>
              </a:lnSpc>
              <a:spcBef>
                <a:spcPct val="0"/>
              </a:spcBef>
              <a:buClrTx/>
              <a:buFontTx/>
              <a:buNone/>
            </a:pPr>
            <a:endParaRPr lang="zh-CN" altLang="zh-CN" sz="2400" b="0">
              <a:latin typeface="Times New Roman" pitchFamily="18" charset="0"/>
            </a:endParaRPr>
          </a:p>
        </p:txBody>
      </p:sp>
      <p:sp>
        <p:nvSpPr>
          <p:cNvPr id="59416" name="Rectangle 24"/>
          <p:cNvSpPr>
            <a:spLocks noChangeArrowheads="1"/>
          </p:cNvSpPr>
          <p:nvPr/>
        </p:nvSpPr>
        <p:spPr bwMode="auto">
          <a:xfrm>
            <a:off x="1985963" y="4114800"/>
            <a:ext cx="381000" cy="228600"/>
          </a:xfrm>
          <a:prstGeom prst="rect">
            <a:avLst/>
          </a:prstGeom>
          <a:solidFill>
            <a:srgbClr val="00CC00"/>
          </a:solidFill>
          <a:ln w="9525">
            <a:solidFill>
              <a:schemeClr val="tx1"/>
            </a:solidFill>
            <a:miter lim="800000"/>
            <a:headEnd/>
            <a:tailEnd/>
          </a:ln>
          <a:effectLst/>
        </p:spPr>
        <p:txBody>
          <a:bodyPr wrap="none" anchor="ctr"/>
          <a:lstStyle/>
          <a:p>
            <a:endParaRPr lang="zh-CN" altLang="en-US"/>
          </a:p>
        </p:txBody>
      </p:sp>
      <p:sp>
        <p:nvSpPr>
          <p:cNvPr id="59417" name="Rectangle 25"/>
          <p:cNvSpPr>
            <a:spLocks noChangeArrowheads="1"/>
          </p:cNvSpPr>
          <p:nvPr/>
        </p:nvSpPr>
        <p:spPr bwMode="auto">
          <a:xfrm>
            <a:off x="1981200" y="4343400"/>
            <a:ext cx="381000" cy="457200"/>
          </a:xfrm>
          <a:prstGeom prst="rect">
            <a:avLst/>
          </a:prstGeom>
          <a:solidFill>
            <a:srgbClr val="00CC00"/>
          </a:solidFill>
          <a:ln w="9525">
            <a:solidFill>
              <a:schemeClr val="tx1"/>
            </a:solidFill>
            <a:miter lim="800000"/>
            <a:headEnd/>
            <a:tailEnd/>
          </a:ln>
          <a:effectLst/>
        </p:spPr>
        <p:txBody>
          <a:bodyPr wrap="none" anchor="ctr"/>
          <a:lstStyle/>
          <a:p>
            <a:endParaRPr lang="zh-CN" altLang="en-US"/>
          </a:p>
        </p:txBody>
      </p:sp>
      <p:sp>
        <p:nvSpPr>
          <p:cNvPr id="59418" name="Line 26"/>
          <p:cNvSpPr>
            <a:spLocks noChangeShapeType="1"/>
          </p:cNvSpPr>
          <p:nvPr/>
        </p:nvSpPr>
        <p:spPr bwMode="auto">
          <a:xfrm flipV="1">
            <a:off x="2743200" y="4876800"/>
            <a:ext cx="762000" cy="457200"/>
          </a:xfrm>
          <a:prstGeom prst="line">
            <a:avLst/>
          </a:prstGeom>
          <a:noFill/>
          <a:ln w="28575">
            <a:solidFill>
              <a:schemeClr val="tx1"/>
            </a:solidFill>
            <a:round/>
            <a:headEnd/>
            <a:tailEnd type="triangle" w="med" len="med"/>
          </a:ln>
          <a:effectLst/>
        </p:spPr>
        <p:txBody>
          <a:bodyPr/>
          <a:lstStyle/>
          <a:p>
            <a:endParaRPr lang="zh-CN" altLang="en-US"/>
          </a:p>
        </p:txBody>
      </p:sp>
      <p:sp>
        <p:nvSpPr>
          <p:cNvPr id="59419" name="Line 27"/>
          <p:cNvSpPr>
            <a:spLocks noChangeShapeType="1"/>
          </p:cNvSpPr>
          <p:nvPr/>
        </p:nvSpPr>
        <p:spPr bwMode="auto">
          <a:xfrm flipV="1">
            <a:off x="6629400" y="4953000"/>
            <a:ext cx="0" cy="457200"/>
          </a:xfrm>
          <a:prstGeom prst="line">
            <a:avLst/>
          </a:prstGeom>
          <a:noFill/>
          <a:ln w="28575">
            <a:solidFill>
              <a:schemeClr val="tx1"/>
            </a:solidFill>
            <a:round/>
            <a:headEnd/>
            <a:tailEnd type="triangle" w="med" len="med"/>
          </a:ln>
          <a:effectLst/>
        </p:spPr>
        <p:txBody>
          <a:bodyPr/>
          <a:lstStyle/>
          <a:p>
            <a:endParaRPr lang="zh-CN" altLang="en-US"/>
          </a:p>
        </p:txBody>
      </p:sp>
      <p:sp>
        <p:nvSpPr>
          <p:cNvPr id="59420" name="Rectangle 28"/>
          <p:cNvSpPr>
            <a:spLocks noChangeArrowheads="1"/>
          </p:cNvSpPr>
          <p:nvPr/>
        </p:nvSpPr>
        <p:spPr bwMode="auto">
          <a:xfrm>
            <a:off x="609600" y="6172200"/>
            <a:ext cx="4402138" cy="366713"/>
          </a:xfrm>
          <a:prstGeom prst="rect">
            <a:avLst/>
          </a:prstGeom>
          <a:noFill/>
          <a:ln w="9525">
            <a:noFill/>
            <a:miter lim="800000"/>
            <a:headEnd/>
            <a:tailEnd/>
          </a:ln>
          <a:effectLst/>
        </p:spPr>
        <p:txBody>
          <a:bodyPr wrap="none">
            <a:spAutoFit/>
          </a:bodyPr>
          <a:lstStyle/>
          <a:p>
            <a:pPr>
              <a:lnSpc>
                <a:spcPct val="100000"/>
              </a:lnSpc>
              <a:spcBef>
                <a:spcPct val="0"/>
              </a:spcBef>
              <a:buClrTx/>
              <a:buFontTx/>
              <a:buNone/>
            </a:pPr>
            <a:r>
              <a:rPr lang="en-US" altLang="zh-CN" b="0"/>
              <a:t>source: </a:t>
            </a:r>
            <a:r>
              <a:rPr lang="en-US" altLang="zh-CN" b="0" u="sng"/>
              <a:t>M. Tompa</a:t>
            </a:r>
            <a:r>
              <a:rPr lang="en-US" altLang="zh-CN" b="0"/>
              <a:t>, U. of Washington</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Motif Finding Problem</a:t>
            </a:r>
            <a:endParaRPr lang="zh-CN" altLang="en-US" dirty="0"/>
          </a:p>
        </p:txBody>
      </p:sp>
      <p:sp>
        <p:nvSpPr>
          <p:cNvPr id="3" name="内容占位符 2"/>
          <p:cNvSpPr>
            <a:spLocks noGrp="1"/>
          </p:cNvSpPr>
          <p:nvPr>
            <p:ph idx="1"/>
          </p:nvPr>
        </p:nvSpPr>
        <p:spPr/>
        <p:txBody>
          <a:bodyPr/>
          <a:lstStyle/>
          <a:p>
            <a:r>
              <a:rPr lang="en-US" altLang="zh-CN" dirty="0" smtClean="0"/>
              <a:t>Characterizing the motif: Positional weight matrix</a:t>
            </a:r>
          </a:p>
          <a:p>
            <a:endParaRPr lang="en-US" altLang="zh-CN" dirty="0" smtClean="0"/>
          </a:p>
          <a:p>
            <a:endParaRPr lang="en-US" altLang="zh-CN" dirty="0" smtClean="0"/>
          </a:p>
          <a:p>
            <a:endParaRPr lang="en-US" altLang="zh-CN" dirty="0" smtClean="0"/>
          </a:p>
          <a:p>
            <a:r>
              <a:rPr lang="en-US" altLang="zh-CN" dirty="0" smtClean="0"/>
              <a:t>Finding the motif</a:t>
            </a:r>
          </a:p>
          <a:p>
            <a:pPr lvl="1"/>
            <a:r>
              <a:rPr lang="en-US" altLang="zh-CN" dirty="0" smtClean="0"/>
              <a:t>Gibbs Sampler (</a:t>
            </a:r>
            <a:r>
              <a:rPr lang="en-US" altLang="zh-CN" dirty="0" err="1" smtClean="0"/>
              <a:t>AlignACE</a:t>
            </a:r>
            <a:r>
              <a:rPr lang="en-US" altLang="zh-CN" smtClean="0"/>
              <a:t>) </a:t>
            </a:r>
          </a:p>
          <a:p>
            <a:pPr lvl="1"/>
            <a:r>
              <a:rPr lang="en-US" altLang="zh-CN" smtClean="0"/>
              <a:t>EM </a:t>
            </a:r>
            <a:r>
              <a:rPr lang="en-US" altLang="zh-CN" dirty="0" smtClean="0"/>
              <a:t>algorithm (MEME)</a:t>
            </a:r>
            <a:endParaRPr lang="zh-CN" altLang="en-US" dirty="0"/>
          </a:p>
        </p:txBody>
      </p:sp>
      <p:pic>
        <p:nvPicPr>
          <p:cNvPr id="4" name="Picture 3"/>
          <p:cNvPicPr>
            <a:picLocks noChangeAspect="1" noChangeArrowheads="1"/>
          </p:cNvPicPr>
          <p:nvPr/>
        </p:nvPicPr>
        <p:blipFill>
          <a:blip r:embed="rId2" cstate="print"/>
          <a:srcRect/>
          <a:stretch>
            <a:fillRect/>
          </a:stretch>
        </p:blipFill>
        <p:spPr bwMode="auto">
          <a:xfrm>
            <a:off x="1907704" y="2924944"/>
            <a:ext cx="5098333" cy="1409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Topic V: Gene Expression Data</a:t>
            </a:r>
            <a:br>
              <a:rPr lang="en-US" altLang="zh-CN" dirty="0" smtClean="0"/>
            </a:br>
            <a:r>
              <a:rPr lang="en-US" altLang="zh-CN" dirty="0" smtClean="0"/>
              <a:t>Clustering and Biomarker Discovery </a:t>
            </a:r>
            <a:endParaRPr lang="zh-CN" altLang="en-US" dirty="0"/>
          </a:p>
        </p:txBody>
      </p:sp>
      <p:pic>
        <p:nvPicPr>
          <p:cNvPr id="3" name="Picture 7" descr="brown_arrayimage"/>
          <p:cNvPicPr>
            <a:picLocks noChangeAspect="1" noChangeArrowheads="1"/>
          </p:cNvPicPr>
          <p:nvPr/>
        </p:nvPicPr>
        <p:blipFill>
          <a:blip r:embed="rId2" cstate="print"/>
          <a:srcRect/>
          <a:stretch>
            <a:fillRect/>
          </a:stretch>
        </p:blipFill>
        <p:spPr>
          <a:xfrm>
            <a:off x="1259632" y="1916832"/>
            <a:ext cx="2814760" cy="1944216"/>
          </a:xfrm>
          <a:prstGeom prst="rect">
            <a:avLst/>
          </a:prstGeom>
        </p:spPr>
      </p:pic>
      <p:pic>
        <p:nvPicPr>
          <p:cNvPr id="5" name="Picture 3"/>
          <p:cNvPicPr>
            <a:picLocks noChangeAspect="1" noChangeArrowheads="1"/>
          </p:cNvPicPr>
          <p:nvPr/>
        </p:nvPicPr>
        <p:blipFill>
          <a:blip r:embed="rId3" cstate="print"/>
          <a:srcRect/>
          <a:stretch>
            <a:fillRect/>
          </a:stretch>
        </p:blipFill>
        <p:spPr>
          <a:xfrm>
            <a:off x="4355976" y="3933056"/>
            <a:ext cx="3922744" cy="2350658"/>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zh-CN" smtClean="0"/>
              <a:t>Microarrays</a:t>
            </a:r>
          </a:p>
        </p:txBody>
      </p:sp>
      <p:sp>
        <p:nvSpPr>
          <p:cNvPr id="25603" name="Rectangle 3"/>
          <p:cNvSpPr>
            <a:spLocks noGrp="1" noChangeArrowheads="1"/>
          </p:cNvSpPr>
          <p:nvPr>
            <p:ph type="body" idx="1"/>
          </p:nvPr>
        </p:nvSpPr>
        <p:spPr/>
        <p:txBody>
          <a:bodyPr/>
          <a:lstStyle/>
          <a:p>
            <a:r>
              <a:rPr lang="en-US" altLang="zh-CN" b="1" i="1" dirty="0" smtClean="0">
                <a:solidFill>
                  <a:srgbClr val="002060"/>
                </a:solidFill>
              </a:rPr>
              <a:t>DNA microarray</a:t>
            </a:r>
            <a:r>
              <a:rPr lang="en-US" altLang="zh-CN" dirty="0" smtClean="0">
                <a:solidFill>
                  <a:srgbClr val="002060"/>
                </a:solidFill>
              </a:rPr>
              <a:t> </a:t>
            </a:r>
            <a:r>
              <a:rPr lang="en-US" altLang="zh-CN" dirty="0" smtClean="0"/>
              <a:t>technology rely on the hybridization properties of nucleic acids to monitor DNA or RNA abundance on a genomic scale in different types of cells.</a:t>
            </a:r>
          </a:p>
          <a:p>
            <a:endParaRPr lang="en-US" altLang="zh-CN"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cstate="print"/>
          <a:srcRect/>
          <a:stretch>
            <a:fillRect/>
          </a:stretch>
        </p:blipFill>
        <p:spPr bwMode="auto">
          <a:xfrm>
            <a:off x="609600" y="30163"/>
            <a:ext cx="8001000" cy="6456362"/>
          </a:xfrm>
          <a:prstGeom prst="rect">
            <a:avLst/>
          </a:prstGeom>
          <a:noFill/>
          <a:ln w="9525">
            <a:noFill/>
            <a:miter lim="800000"/>
            <a:headEnd/>
            <a:tailEnd/>
          </a:ln>
          <a:effectLst/>
        </p:spPr>
      </p:pic>
      <p:sp>
        <p:nvSpPr>
          <p:cNvPr id="33795" name="Text Box 3"/>
          <p:cNvSpPr txBox="1">
            <a:spLocks noChangeArrowheads="1"/>
          </p:cNvSpPr>
          <p:nvPr/>
        </p:nvSpPr>
        <p:spPr bwMode="auto">
          <a:xfrm>
            <a:off x="762000" y="6400800"/>
            <a:ext cx="5173663" cy="457200"/>
          </a:xfrm>
          <a:prstGeom prst="rect">
            <a:avLst/>
          </a:prstGeom>
          <a:noFill/>
          <a:ln w="9525">
            <a:noFill/>
            <a:miter lim="800000"/>
            <a:headEnd/>
            <a:tailEnd/>
          </a:ln>
          <a:effectLst/>
        </p:spPr>
        <p:txBody>
          <a:bodyPr wrap="none">
            <a:spAutoFit/>
          </a:bodyPr>
          <a:lstStyle/>
          <a:p>
            <a:r>
              <a:rPr lang="en-US"/>
              <a:t>Alizadeh et al., Nature 403:503-11, 2000</a:t>
            </a:r>
            <a:endParaRPr lang="en-GB" altLang="zh-CN">
              <a:ea typeface="宋体"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defRPr/>
            </a:pPr>
            <a:r>
              <a:rPr lang="en-US" dirty="0" smtClean="0"/>
              <a:t>Bioinformatics</a:t>
            </a:r>
          </a:p>
        </p:txBody>
      </p:sp>
      <p:sp>
        <p:nvSpPr>
          <p:cNvPr id="39939" name="Rectangle 3"/>
          <p:cNvSpPr>
            <a:spLocks noGrp="1" noChangeArrowheads="1"/>
          </p:cNvSpPr>
          <p:nvPr>
            <p:ph type="body" idx="1"/>
          </p:nvPr>
        </p:nvSpPr>
        <p:spPr/>
        <p:txBody>
          <a:bodyPr/>
          <a:lstStyle/>
          <a:p>
            <a:pPr eaLnBrk="1" hangingPunct="1">
              <a:defRPr/>
            </a:pPr>
            <a:r>
              <a:rPr lang="en-US" sz="2800" dirty="0" smtClean="0"/>
              <a:t>Overlay of </a:t>
            </a:r>
            <a:r>
              <a:rPr lang="en-US" sz="2800" b="1" dirty="0" smtClean="0"/>
              <a:t>Biology</a:t>
            </a:r>
            <a:r>
              <a:rPr lang="en-US" sz="2800" dirty="0" smtClean="0"/>
              <a:t>, </a:t>
            </a:r>
            <a:r>
              <a:rPr lang="en-US" sz="2800" b="1" dirty="0" smtClean="0"/>
              <a:t>Computer science </a:t>
            </a:r>
            <a:r>
              <a:rPr lang="en-US" sz="2800" dirty="0" smtClean="0"/>
              <a:t>and </a:t>
            </a:r>
            <a:r>
              <a:rPr lang="en-US" sz="2800" b="1" dirty="0" smtClean="0"/>
              <a:t>Statistics</a:t>
            </a:r>
            <a:r>
              <a:rPr lang="en-US" sz="2800" dirty="0" smtClean="0"/>
              <a:t>.</a:t>
            </a:r>
          </a:p>
          <a:p>
            <a:pPr eaLnBrk="1" hangingPunct="1">
              <a:defRPr/>
            </a:pPr>
            <a:r>
              <a:rPr lang="en-US" sz="2800" dirty="0" smtClean="0"/>
              <a:t>Topics:</a:t>
            </a:r>
          </a:p>
          <a:p>
            <a:pPr eaLnBrk="1" hangingPunct="1">
              <a:buFontTx/>
              <a:buNone/>
              <a:defRPr/>
            </a:pPr>
            <a:r>
              <a:rPr lang="en-US" sz="2800" dirty="0" smtClean="0"/>
              <a:t>		Sequence alignment</a:t>
            </a:r>
          </a:p>
          <a:p>
            <a:pPr eaLnBrk="1" hangingPunct="1">
              <a:buFontTx/>
              <a:buNone/>
              <a:defRPr/>
            </a:pPr>
            <a:r>
              <a:rPr lang="en-US" sz="2800" dirty="0" smtClean="0"/>
              <a:t>		</a:t>
            </a:r>
            <a:r>
              <a:rPr lang="en-US" altLang="zh-CN" sz="2800" dirty="0" smtClean="0"/>
              <a:t>P</a:t>
            </a:r>
            <a:r>
              <a:rPr lang="en-US" sz="2800" dirty="0" smtClean="0"/>
              <a:t>rotein folding	</a:t>
            </a:r>
          </a:p>
          <a:p>
            <a:pPr eaLnBrk="1" hangingPunct="1">
              <a:buFontTx/>
              <a:buNone/>
              <a:defRPr/>
            </a:pPr>
            <a:r>
              <a:rPr lang="en-US" sz="2800" dirty="0" smtClean="0"/>
              <a:t>		</a:t>
            </a:r>
            <a:r>
              <a:rPr lang="en-US" altLang="zh-CN" sz="2800" dirty="0" smtClean="0"/>
              <a:t>G</a:t>
            </a:r>
            <a:r>
              <a:rPr lang="en-US" sz="2800" dirty="0" smtClean="0"/>
              <a:t>ene finding</a:t>
            </a:r>
          </a:p>
          <a:p>
            <a:pPr eaLnBrk="1" hangingPunct="1">
              <a:buFontTx/>
              <a:buNone/>
              <a:defRPr/>
            </a:pPr>
            <a:r>
              <a:rPr lang="en-US" sz="2800" dirty="0" smtClean="0"/>
              <a:t>		</a:t>
            </a:r>
            <a:r>
              <a:rPr lang="en-US" altLang="zh-CN" sz="2800" dirty="0" smtClean="0"/>
              <a:t>F</a:t>
            </a:r>
            <a:r>
              <a:rPr lang="en-US" sz="2800" dirty="0" smtClean="0"/>
              <a:t>unctional annotation</a:t>
            </a:r>
          </a:p>
          <a:p>
            <a:pPr eaLnBrk="1" hangingPunct="1">
              <a:buFontTx/>
              <a:buNone/>
              <a:defRPr/>
            </a:pPr>
            <a:r>
              <a:rPr lang="en-US" sz="2800" dirty="0" smtClean="0"/>
              <a:t>		</a:t>
            </a:r>
            <a:r>
              <a:rPr lang="en-US" altLang="zh-CN" sz="2800" dirty="0" smtClean="0"/>
              <a:t>N</a:t>
            </a:r>
            <a:r>
              <a:rPr lang="en-US" sz="2800" dirty="0" smtClean="0"/>
              <a:t>etwork inference </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Classification</a:t>
            </a:r>
            <a:endParaRPr lang="zh-CN" altLang="en-US" dirty="0"/>
          </a:p>
        </p:txBody>
      </p:sp>
      <p:sp>
        <p:nvSpPr>
          <p:cNvPr id="6" name="内容占位符 5"/>
          <p:cNvSpPr>
            <a:spLocks noGrp="1"/>
          </p:cNvSpPr>
          <p:nvPr>
            <p:ph idx="1"/>
          </p:nvPr>
        </p:nvSpPr>
        <p:spPr>
          <a:xfrm>
            <a:off x="457200" y="1600200"/>
            <a:ext cx="4900618" cy="4525963"/>
          </a:xfrm>
        </p:spPr>
        <p:txBody>
          <a:bodyPr/>
          <a:lstStyle/>
          <a:p>
            <a:r>
              <a:rPr lang="en-US" altLang="zh-CN" dirty="0" smtClean="0"/>
              <a:t>Given: the case, control gene expression data</a:t>
            </a:r>
          </a:p>
          <a:p>
            <a:r>
              <a:rPr lang="en-US" altLang="zh-CN" dirty="0" smtClean="0"/>
              <a:t>Find: a set of genes (biomarker) can discriminate two classes.</a:t>
            </a:r>
          </a:p>
          <a:p>
            <a:r>
              <a:rPr lang="en-US" altLang="zh-CN" dirty="0" smtClean="0"/>
              <a:t>Method: variable selection</a:t>
            </a:r>
            <a:endParaRPr lang="zh-CN" altLang="en-US" dirty="0"/>
          </a:p>
        </p:txBody>
      </p:sp>
      <p:pic>
        <p:nvPicPr>
          <p:cNvPr id="5" name="Picture 3" descr="D:\CGP1\Articles\Cancer Classification\cancer_class_fig_3b.gif"/>
          <p:cNvPicPr>
            <a:picLocks noChangeAspect="1" noChangeArrowheads="1"/>
          </p:cNvPicPr>
          <p:nvPr/>
        </p:nvPicPr>
        <p:blipFill>
          <a:blip r:embed="rId2" cstate="print"/>
          <a:srcRect l="18739" r="10468"/>
          <a:stretch>
            <a:fillRect/>
          </a:stretch>
        </p:blipFill>
        <p:spPr>
          <a:xfrm>
            <a:off x="4929190" y="1785926"/>
            <a:ext cx="3659186" cy="3951921"/>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Topic VI: Regulatory Network </a:t>
            </a:r>
            <a:r>
              <a:rPr lang="en-US" altLang="zh-CN" dirty="0"/>
              <a:t>Inference </a:t>
            </a:r>
            <a:r>
              <a:rPr lang="en-US" altLang="zh-CN" dirty="0" smtClean="0"/>
              <a:t>from Gene </a:t>
            </a:r>
            <a:r>
              <a:rPr lang="en-US" altLang="zh-CN" dirty="0"/>
              <a:t>Expression </a:t>
            </a:r>
            <a:r>
              <a:rPr lang="en-US" altLang="zh-CN" dirty="0" smtClean="0"/>
              <a:t>Data</a:t>
            </a:r>
            <a:endParaRPr lang="zh-CN" altLang="en-US" dirty="0"/>
          </a:p>
        </p:txBody>
      </p:sp>
      <p:pic>
        <p:nvPicPr>
          <p:cNvPr id="58370" name="Picture 2"/>
          <p:cNvPicPr>
            <a:picLocks noChangeAspect="1" noChangeArrowheads="1"/>
          </p:cNvPicPr>
          <p:nvPr/>
        </p:nvPicPr>
        <p:blipFill>
          <a:blip r:embed="rId2" cstate="print"/>
          <a:srcRect/>
          <a:stretch>
            <a:fillRect/>
          </a:stretch>
        </p:blipFill>
        <p:spPr bwMode="auto">
          <a:xfrm>
            <a:off x="2143108" y="1571612"/>
            <a:ext cx="4676783" cy="4449877"/>
          </a:xfrm>
          <a:prstGeom prst="rect">
            <a:avLst/>
          </a:prstGeom>
          <a:noFill/>
          <a:ln w="9525">
            <a:noFill/>
            <a:miter lim="800000"/>
            <a:headEnd/>
            <a:tailEnd/>
          </a:ln>
          <a:effectLst/>
        </p:spPr>
      </p:pic>
      <p:sp>
        <p:nvSpPr>
          <p:cNvPr id="6" name="TextBox 5"/>
          <p:cNvSpPr txBox="1"/>
          <p:nvPr/>
        </p:nvSpPr>
        <p:spPr>
          <a:xfrm>
            <a:off x="4357686" y="6286520"/>
            <a:ext cx="3500462" cy="369332"/>
          </a:xfrm>
          <a:prstGeom prst="rect">
            <a:avLst/>
          </a:prstGeom>
          <a:noFill/>
        </p:spPr>
        <p:txBody>
          <a:bodyPr wrap="square" rtlCol="0">
            <a:spAutoFit/>
          </a:bodyPr>
          <a:lstStyle/>
          <a:p>
            <a:r>
              <a:rPr lang="en-US" altLang="zh-CN" dirty="0" smtClean="0"/>
              <a:t>Lee et al. Science 298: 799(2002)</a:t>
            </a:r>
            <a:endParaRPr lang="zh-CN" alt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Network Inference: Reverse Engineering</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t>Given: a large set of gene expression observations</a:t>
            </a:r>
          </a:p>
          <a:p>
            <a:r>
              <a:rPr lang="en-US" altLang="zh-CN" dirty="0" smtClean="0"/>
              <a:t>Find:</a:t>
            </a:r>
          </a:p>
          <a:p>
            <a:pPr lvl="1"/>
            <a:r>
              <a:rPr lang="en-US" altLang="zh-CN" dirty="0" smtClean="0"/>
              <a:t>Wiring diagram</a:t>
            </a:r>
          </a:p>
          <a:p>
            <a:pPr lvl="1"/>
            <a:r>
              <a:rPr lang="en-US" altLang="zh-CN" dirty="0" smtClean="0"/>
              <a:t>Transition rules</a:t>
            </a:r>
          </a:p>
          <a:p>
            <a:pPr lvl="1">
              <a:buNone/>
            </a:pPr>
            <a:r>
              <a:rPr lang="en-US" altLang="zh-CN" dirty="0" smtClean="0"/>
              <a:t>To fit the observation data</a:t>
            </a:r>
          </a:p>
          <a:p>
            <a:pPr marL="514350" indent="-514350"/>
            <a:r>
              <a:rPr lang="en-US" altLang="zh-CN" dirty="0" smtClean="0"/>
              <a:t>Methods</a:t>
            </a:r>
          </a:p>
          <a:p>
            <a:pPr marL="914400" lvl="1" indent="-514350"/>
            <a:r>
              <a:rPr lang="en-US" altLang="zh-CN" dirty="0" smtClean="0"/>
              <a:t>Bayesian Network</a:t>
            </a:r>
          </a:p>
          <a:p>
            <a:pPr marL="914400" lvl="1" indent="-514350"/>
            <a:r>
              <a:rPr lang="en-US" altLang="zh-CN" dirty="0" smtClean="0"/>
              <a:t>Gaussian graphical model</a:t>
            </a:r>
          </a:p>
          <a:p>
            <a:pPr marL="514350" indent="-514350"/>
            <a:endParaRPr lang="en-US" altLang="zh-CN" dirty="0" smtClean="0"/>
          </a:p>
          <a:p>
            <a:pPr>
              <a:buNone/>
            </a:pPr>
            <a:endParaRPr lang="en-US" altLang="zh-CN" dirty="0"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Dream Project</a:t>
            </a:r>
            <a:endParaRPr lang="zh-CN" altLang="en-US" dirty="0"/>
          </a:p>
        </p:txBody>
      </p:sp>
      <p:sp>
        <p:nvSpPr>
          <p:cNvPr id="3" name="内容占位符 2"/>
          <p:cNvSpPr>
            <a:spLocks noGrp="1"/>
          </p:cNvSpPr>
          <p:nvPr>
            <p:ph idx="1"/>
          </p:nvPr>
        </p:nvSpPr>
        <p:spPr/>
        <p:txBody>
          <a:bodyPr/>
          <a:lstStyle/>
          <a:p>
            <a:r>
              <a:rPr lang="en-US" altLang="zh-CN" dirty="0" smtClean="0"/>
              <a:t>DREAM: </a:t>
            </a:r>
            <a:r>
              <a:rPr lang="en-US" dirty="0" smtClean="0"/>
              <a:t>Dialogue for Reverse Engineering Assessments and Methods</a:t>
            </a:r>
          </a:p>
          <a:p>
            <a:endParaRPr lang="en-US" altLang="zh-CN" dirty="0" smtClean="0"/>
          </a:p>
          <a:p>
            <a:r>
              <a:rPr lang="en-US" altLang="zh-CN" dirty="0" smtClean="0"/>
              <a:t>http://www.the-dream-project.org/</a:t>
            </a:r>
            <a:endParaRPr lang="zh-CN" alt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Topic VII: Network Analysis</a:t>
            </a:r>
            <a:endParaRPr lang="zh-CN" altLang="en-US" dirty="0"/>
          </a:p>
        </p:txBody>
      </p:sp>
      <p:sp>
        <p:nvSpPr>
          <p:cNvPr id="3" name="内容占位符 2"/>
          <p:cNvSpPr>
            <a:spLocks noGrp="1"/>
          </p:cNvSpPr>
          <p:nvPr>
            <p:ph idx="1"/>
          </p:nvPr>
        </p:nvSpPr>
        <p:spPr/>
        <p:txBody>
          <a:bodyPr/>
          <a:lstStyle/>
          <a:p>
            <a:r>
              <a:rPr lang="en-US" altLang="zh-CN" dirty="0" smtClean="0"/>
              <a:t>Network modular (network clustering)</a:t>
            </a:r>
            <a:endParaRPr lang="zh-CN" altLang="en-US" dirty="0"/>
          </a:p>
        </p:txBody>
      </p:sp>
      <p:pic>
        <p:nvPicPr>
          <p:cNvPr id="4" name="Picture 4" descr="network"/>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915816" y="2492896"/>
            <a:ext cx="3168352" cy="30221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pPr eaLnBrk="1" hangingPunct="1"/>
            <a:r>
              <a:rPr lang="en-US" altLang="zh-CN" dirty="0" smtClean="0"/>
              <a:t>Network Motif</a:t>
            </a:r>
            <a:endParaRPr lang="zh-CN" altLang="en-US" dirty="0" smtClean="0"/>
          </a:p>
        </p:txBody>
      </p:sp>
      <p:sp>
        <p:nvSpPr>
          <p:cNvPr id="40963" name="内容占位符 2"/>
          <p:cNvSpPr>
            <a:spLocks noGrp="1"/>
          </p:cNvSpPr>
          <p:nvPr>
            <p:ph idx="1"/>
          </p:nvPr>
        </p:nvSpPr>
        <p:spPr/>
        <p:txBody>
          <a:bodyPr/>
          <a:lstStyle/>
          <a:p>
            <a:pPr eaLnBrk="1" hangingPunct="1"/>
            <a:r>
              <a:rPr lang="en-US" altLang="zh-CN" smtClean="0"/>
              <a:t>Definition: Patterns of interconnections occurring in complex networks at numbers that are significantly higher than those in randomized networks (</a:t>
            </a:r>
            <a:r>
              <a:rPr lang="fr-FR" altLang="zh-CN" smtClean="0"/>
              <a:t>Milo, R., et. al. </a:t>
            </a:r>
            <a:r>
              <a:rPr lang="fr-FR" altLang="zh-CN" i="1" smtClean="0"/>
              <a:t>Science </a:t>
            </a:r>
            <a:r>
              <a:rPr lang="fr-FR" altLang="zh-CN" b="1" smtClean="0"/>
              <a:t>298</a:t>
            </a:r>
            <a:r>
              <a:rPr lang="fr-FR" altLang="zh-CN" b="1" i="1" smtClean="0"/>
              <a:t>, </a:t>
            </a:r>
            <a:r>
              <a:rPr lang="fr-FR" altLang="zh-CN" smtClean="0"/>
              <a:t>824–827</a:t>
            </a:r>
            <a:r>
              <a:rPr lang="en-US" altLang="zh-CN" smtClean="0"/>
              <a:t>)</a:t>
            </a:r>
          </a:p>
          <a:p>
            <a:pPr eaLnBrk="1" hangingPunct="1"/>
            <a:endParaRPr lang="zh-CN" altLang="en-US"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457200" y="704850"/>
            <a:ext cx="8229600" cy="914400"/>
          </a:xfrm>
        </p:spPr>
        <p:txBody>
          <a:bodyPr/>
          <a:lstStyle/>
          <a:p>
            <a:pPr eaLnBrk="1" hangingPunct="1"/>
            <a:r>
              <a:rPr lang="en-US" altLang="zh-CN" dirty="0" smtClean="0"/>
              <a:t>Network Motifs</a:t>
            </a:r>
            <a:endParaRPr lang="zh-CN" altLang="en-US" dirty="0" smtClean="0"/>
          </a:p>
        </p:txBody>
      </p:sp>
      <p:sp>
        <p:nvSpPr>
          <p:cNvPr id="41987" name="TextBox 11"/>
          <p:cNvSpPr txBox="1">
            <a:spLocks noChangeArrowheads="1"/>
          </p:cNvSpPr>
          <p:nvPr/>
        </p:nvSpPr>
        <p:spPr bwMode="auto">
          <a:xfrm>
            <a:off x="457200" y="6324600"/>
            <a:ext cx="8229600" cy="630238"/>
          </a:xfrm>
          <a:prstGeom prst="rect">
            <a:avLst/>
          </a:prstGeom>
          <a:noFill/>
          <a:ln w="9525">
            <a:noFill/>
            <a:miter lim="800000"/>
            <a:headEnd/>
            <a:tailEnd/>
          </a:ln>
        </p:spPr>
        <p:txBody>
          <a:bodyPr lIns="0" tIns="91440">
            <a:spAutoFit/>
          </a:bodyPr>
          <a:lstStyle/>
          <a:p>
            <a:pPr algn="r"/>
            <a:r>
              <a:rPr lang="en-US" altLang="zh-CN" sz="2000">
                <a:latin typeface="Garamond" pitchFamily="18" charset="0"/>
              </a:rPr>
              <a:t>Milo et al. </a:t>
            </a:r>
            <a:r>
              <a:rPr lang="en-US" altLang="zh-CN" sz="2000" i="1">
                <a:latin typeface="Garamond" pitchFamily="18" charset="0"/>
              </a:rPr>
              <a:t>Science,</a:t>
            </a:r>
            <a:r>
              <a:rPr lang="en-US" altLang="zh-CN" sz="2000">
                <a:latin typeface="Garamond" pitchFamily="18" charset="0"/>
              </a:rPr>
              <a:t> </a:t>
            </a:r>
            <a:r>
              <a:rPr lang="en-US" altLang="zh-CN" sz="2000" b="1">
                <a:latin typeface="Garamond" pitchFamily="18" charset="0"/>
              </a:rPr>
              <a:t>298</a:t>
            </a:r>
            <a:r>
              <a:rPr lang="en-US" altLang="zh-CN" sz="2000">
                <a:latin typeface="Garamond" pitchFamily="18" charset="0"/>
              </a:rPr>
              <a:t>, 2002</a:t>
            </a:r>
            <a:endParaRPr lang="en-US" altLang="zh-CN" sz="1200">
              <a:latin typeface="Garamond" pitchFamily="18" charset="0"/>
            </a:endParaRPr>
          </a:p>
          <a:p>
            <a:pPr algn="r"/>
            <a:endParaRPr lang="en-US" altLang="zh-CN" sz="1200">
              <a:latin typeface="Garamond" pitchFamily="18" charset="0"/>
            </a:endParaRPr>
          </a:p>
        </p:txBody>
      </p:sp>
      <p:pic>
        <p:nvPicPr>
          <p:cNvPr id="41988" name="Picture 4" descr="Network-Motifs_09_0001"/>
          <p:cNvPicPr>
            <a:picLocks noGrp="1" noChangeAspect="1" noChangeArrowheads="1"/>
          </p:cNvPicPr>
          <p:nvPr>
            <p:ph sz="half" idx="4294967295"/>
          </p:nvPr>
        </p:nvPicPr>
        <p:blipFill>
          <a:blip r:embed="rId3" cstate="print"/>
          <a:srcRect/>
          <a:stretch>
            <a:fillRect/>
          </a:stretch>
        </p:blipFill>
        <p:spPr>
          <a:xfrm>
            <a:off x="1785938" y="1928813"/>
            <a:ext cx="5616575" cy="3462337"/>
          </a:xfrm>
          <a:noFill/>
        </p:spPr>
      </p:pic>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Topic VIII: Dimension Reduction</a:t>
            </a:r>
            <a:endParaRPr lang="zh-CN" altLang="en-US" dirty="0"/>
          </a:p>
        </p:txBody>
      </p:sp>
      <p:sp>
        <p:nvSpPr>
          <p:cNvPr id="3" name="内容占位符 2"/>
          <p:cNvSpPr>
            <a:spLocks noGrp="1"/>
          </p:cNvSpPr>
          <p:nvPr>
            <p:ph idx="1"/>
          </p:nvPr>
        </p:nvSpPr>
        <p:spPr/>
        <p:txBody>
          <a:bodyPr/>
          <a:lstStyle/>
          <a:p>
            <a:r>
              <a:rPr lang="en-US" altLang="zh-CN" dirty="0" smtClean="0"/>
              <a:t>Curse of dimensionality</a:t>
            </a:r>
          </a:p>
          <a:p>
            <a:endParaRPr lang="en-US" altLang="zh-CN" dirty="0" smtClean="0"/>
          </a:p>
          <a:p>
            <a:r>
              <a:rPr lang="en-US" altLang="zh-CN" dirty="0" smtClean="0"/>
              <a:t>Visualization in low dimension</a:t>
            </a:r>
          </a:p>
          <a:p>
            <a:endParaRPr lang="zh-CN" alt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tLang="zh-CN" dirty="0">
                <a:ea typeface="宋体" pitchFamily="2" charset="-122"/>
              </a:rPr>
              <a:t>Curse of </a:t>
            </a:r>
            <a:r>
              <a:rPr lang="en-US" altLang="zh-CN" dirty="0" smtClean="0">
                <a:ea typeface="宋体" pitchFamily="2" charset="-122"/>
              </a:rPr>
              <a:t>Dimensionality</a:t>
            </a:r>
            <a:endParaRPr lang="en-US" altLang="zh-CN" dirty="0">
              <a:ea typeface="宋体" pitchFamily="2" charset="-122"/>
            </a:endParaRPr>
          </a:p>
        </p:txBody>
      </p:sp>
      <p:sp>
        <p:nvSpPr>
          <p:cNvPr id="3075" name="Rectangle 3"/>
          <p:cNvSpPr>
            <a:spLocks noGrp="1" noChangeArrowheads="1"/>
          </p:cNvSpPr>
          <p:nvPr>
            <p:ph type="body" idx="1"/>
          </p:nvPr>
        </p:nvSpPr>
        <p:spPr/>
        <p:txBody>
          <a:bodyPr/>
          <a:lstStyle/>
          <a:p>
            <a:r>
              <a:rPr lang="en-US" altLang="zh-CN" sz="2800" dirty="0">
                <a:ea typeface="宋体" pitchFamily="2" charset="-122"/>
              </a:rPr>
              <a:t>A major problem is </a:t>
            </a:r>
            <a:r>
              <a:rPr lang="en-US" altLang="zh-CN" sz="2800" i="1" dirty="0">
                <a:ea typeface="宋体" pitchFamily="2" charset="-122"/>
              </a:rPr>
              <a:t>the curse of dimensionality.</a:t>
            </a:r>
          </a:p>
          <a:p>
            <a:r>
              <a:rPr lang="en-US" altLang="zh-CN" sz="2800" dirty="0">
                <a:ea typeface="宋体" pitchFamily="2" charset="-122"/>
              </a:rPr>
              <a:t>If the data x lies in high dimensional space, then an enormous amount of data is required to learn distributions or decision rules.</a:t>
            </a:r>
          </a:p>
          <a:p>
            <a:r>
              <a:rPr lang="en-US" altLang="zh-CN" sz="2800" dirty="0">
                <a:ea typeface="宋体" pitchFamily="2" charset="-122"/>
              </a:rPr>
              <a:t>Example: 50 dimensions. Each dimension has 20 levels. This gives a total of             cells. But the no. of data samples will be far less. There will not be enough data samples to learn.</a:t>
            </a:r>
          </a:p>
        </p:txBody>
      </p:sp>
      <p:graphicFrame>
        <p:nvGraphicFramePr>
          <p:cNvPr id="5" name="对象 4"/>
          <p:cNvGraphicFramePr>
            <a:graphicFrameLocks noChangeAspect="1"/>
          </p:cNvGraphicFramePr>
          <p:nvPr/>
        </p:nvGraphicFramePr>
        <p:xfrm>
          <a:off x="4932040" y="4005064"/>
          <a:ext cx="512762" cy="365125"/>
        </p:xfrm>
        <a:graphic>
          <a:graphicData uri="http://schemas.openxmlformats.org/presentationml/2006/ole">
            <p:oleObj spid="_x0000_s58377" name="Formula" r:id="rId3" imgW="259080" imgH="184150" progId="">
              <p:embed/>
            </p:oleObj>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zh-CN" dirty="0">
                <a:ea typeface="宋体" pitchFamily="2" charset="-122"/>
              </a:rPr>
              <a:t>Curse of Dimensionality</a:t>
            </a:r>
          </a:p>
        </p:txBody>
      </p:sp>
      <p:sp>
        <p:nvSpPr>
          <p:cNvPr id="29699" name="Rectangle 3"/>
          <p:cNvSpPr>
            <a:spLocks noGrp="1" noChangeArrowheads="1"/>
          </p:cNvSpPr>
          <p:nvPr>
            <p:ph type="body" idx="1"/>
          </p:nvPr>
        </p:nvSpPr>
        <p:spPr/>
        <p:txBody>
          <a:bodyPr/>
          <a:lstStyle/>
          <a:p>
            <a:r>
              <a:rPr lang="en-US" altLang="zh-CN" dirty="0">
                <a:ea typeface="宋体" pitchFamily="2" charset="-122"/>
              </a:rPr>
              <a:t>One way to deal with dimensionality is to assume that we know the form of the probability distribution.</a:t>
            </a:r>
          </a:p>
          <a:p>
            <a:r>
              <a:rPr lang="en-US" altLang="zh-CN" dirty="0">
                <a:ea typeface="宋体" pitchFamily="2" charset="-122"/>
              </a:rPr>
              <a:t>For example, a Gaussian model in N dimensions has N + N(N-1)/2 parameters to estimate.</a:t>
            </a:r>
          </a:p>
          <a:p>
            <a:r>
              <a:rPr lang="en-US" altLang="zh-CN" dirty="0">
                <a:ea typeface="宋体" pitchFamily="2" charset="-122"/>
              </a:rPr>
              <a:t>Requires              data to learn reliably. This may be practical.</a:t>
            </a:r>
          </a:p>
        </p:txBody>
      </p:sp>
      <p:graphicFrame>
        <p:nvGraphicFramePr>
          <p:cNvPr id="5" name="对象 4"/>
          <p:cNvGraphicFramePr>
            <a:graphicFrameLocks noChangeAspect="1"/>
          </p:cNvGraphicFramePr>
          <p:nvPr/>
        </p:nvGraphicFramePr>
        <p:xfrm>
          <a:off x="2555776" y="4869160"/>
          <a:ext cx="830262" cy="384175"/>
        </p:xfrm>
        <a:graphic>
          <a:graphicData uri="http://schemas.openxmlformats.org/presentationml/2006/ole">
            <p:oleObj spid="_x0000_s59401" name="Formula" r:id="rId3" imgW="419100" imgH="194310" progId="">
              <p:embed/>
            </p:oleObj>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7FDF4841-7EBA-4DF6-AD31-6338AAE1428D}" type="slidenum">
              <a:rPr lang="en-US" altLang="zh-CN"/>
              <a:pPr/>
              <a:t>6</a:t>
            </a:fld>
            <a:endParaRPr lang="en-US" altLang="zh-CN"/>
          </a:p>
        </p:txBody>
      </p:sp>
      <p:sp>
        <p:nvSpPr>
          <p:cNvPr id="107524" name="Rectangle 4"/>
          <p:cNvSpPr>
            <a:spLocks noGrp="1" noRot="1" noChangeArrowheads="1"/>
          </p:cNvSpPr>
          <p:nvPr>
            <p:ph type="title"/>
          </p:nvPr>
        </p:nvSpPr>
        <p:spPr/>
        <p:txBody>
          <a:bodyPr/>
          <a:lstStyle/>
          <a:p>
            <a:pPr eaLnBrk="1" hangingPunct="1">
              <a:defRPr/>
            </a:pPr>
            <a:r>
              <a:rPr lang="en-US" dirty="0" smtClean="0"/>
              <a:t>Tree of Life</a:t>
            </a:r>
          </a:p>
        </p:txBody>
      </p:sp>
      <p:pic>
        <p:nvPicPr>
          <p:cNvPr id="14340" name="Picture 5" descr="tree"/>
          <p:cNvPicPr>
            <a:picLocks noGrp="1" noChangeAspect="1" noChangeArrowheads="1"/>
          </p:cNvPicPr>
          <p:nvPr>
            <p:ph idx="1"/>
          </p:nvPr>
        </p:nvPicPr>
        <p:blipFill>
          <a:blip r:embed="rId2" cstate="print"/>
          <a:srcRect/>
          <a:stretch>
            <a:fillRect/>
          </a:stretch>
        </p:blipFill>
        <p:spPr>
          <a:xfrm>
            <a:off x="3276600" y="1371600"/>
            <a:ext cx="4164013" cy="4422775"/>
          </a:xfrm>
          <a:noFill/>
        </p:spPr>
      </p:pic>
      <p:sp>
        <p:nvSpPr>
          <p:cNvPr id="14341" name="Text Box 7"/>
          <p:cNvSpPr txBox="1">
            <a:spLocks noChangeArrowheads="1"/>
          </p:cNvSpPr>
          <p:nvPr/>
        </p:nvSpPr>
        <p:spPr bwMode="auto">
          <a:xfrm>
            <a:off x="4860925" y="5980113"/>
            <a:ext cx="4240213" cy="366712"/>
          </a:xfrm>
          <a:prstGeom prst="rect">
            <a:avLst/>
          </a:prstGeom>
          <a:noFill/>
          <a:ln w="9525">
            <a:noFill/>
            <a:miter lim="800000"/>
            <a:headEnd/>
            <a:tailEnd/>
          </a:ln>
        </p:spPr>
        <p:txBody>
          <a:bodyPr wrap="none">
            <a:spAutoFit/>
          </a:bodyPr>
          <a:lstStyle/>
          <a:p>
            <a:r>
              <a:rPr lang="en-US" altLang="zh-CN" sz="1400">
                <a:ea typeface="宋体" charset="-122"/>
              </a:rPr>
              <a:t>modified from N.R. Pace, ASM News 62:464, 1996</a:t>
            </a:r>
            <a:r>
              <a:rPr lang="en-US" altLang="zh-CN">
                <a:ea typeface="宋体" charset="-122"/>
              </a:rPr>
              <a:t> </a:t>
            </a:r>
          </a:p>
        </p:txBody>
      </p:sp>
      <p:pic>
        <p:nvPicPr>
          <p:cNvPr id="14342" name="Picture 7"/>
          <p:cNvPicPr>
            <a:picLocks noChangeAspect="1" noChangeArrowheads="1"/>
          </p:cNvPicPr>
          <p:nvPr/>
        </p:nvPicPr>
        <p:blipFill>
          <a:blip r:embed="rId3" cstate="print"/>
          <a:srcRect/>
          <a:stretch>
            <a:fillRect/>
          </a:stretch>
        </p:blipFill>
        <p:spPr bwMode="auto">
          <a:xfrm>
            <a:off x="685800" y="1371600"/>
            <a:ext cx="1752600" cy="4498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zh-CN" dirty="0">
                <a:ea typeface="宋体" pitchFamily="2" charset="-122"/>
              </a:rPr>
              <a:t>Dimension Reduction</a:t>
            </a:r>
          </a:p>
        </p:txBody>
      </p:sp>
      <p:sp>
        <p:nvSpPr>
          <p:cNvPr id="4099" name="Rectangle 3"/>
          <p:cNvSpPr>
            <a:spLocks noGrp="1" noChangeArrowheads="1"/>
          </p:cNvSpPr>
          <p:nvPr>
            <p:ph type="body" idx="1"/>
          </p:nvPr>
        </p:nvSpPr>
        <p:spPr/>
        <p:txBody>
          <a:bodyPr/>
          <a:lstStyle/>
          <a:p>
            <a:r>
              <a:rPr lang="en-US" altLang="zh-CN" dirty="0">
                <a:ea typeface="宋体" pitchFamily="2" charset="-122"/>
              </a:rPr>
              <a:t>One way to avoid the curse of dimensionality is by projecting the data onto a lower-dimensional space.</a:t>
            </a:r>
          </a:p>
          <a:p>
            <a:r>
              <a:rPr lang="en-US" altLang="zh-CN" dirty="0">
                <a:ea typeface="宋体" pitchFamily="2" charset="-122"/>
              </a:rPr>
              <a:t>Techniques for dimension reduction:</a:t>
            </a:r>
          </a:p>
          <a:p>
            <a:pPr lvl="1"/>
            <a:r>
              <a:rPr lang="en-US" altLang="zh-CN" dirty="0">
                <a:ea typeface="宋体" pitchFamily="2" charset="-122"/>
              </a:rPr>
              <a:t>Principal Component Analysis (PCA</a:t>
            </a:r>
            <a:r>
              <a:rPr lang="en-US" altLang="zh-CN" dirty="0" smtClean="0">
                <a:ea typeface="宋体" pitchFamily="2" charset="-122"/>
              </a:rPr>
              <a:t>)</a:t>
            </a:r>
          </a:p>
          <a:p>
            <a:pPr lvl="1"/>
            <a:r>
              <a:rPr lang="en-US" altLang="zh-CN" dirty="0" smtClean="0">
                <a:ea typeface="宋体" pitchFamily="2" charset="-122"/>
              </a:rPr>
              <a:t>Singular value decomposition (SVD)</a:t>
            </a:r>
            <a:endParaRPr lang="en-US" altLang="zh-CN" dirty="0">
              <a:ea typeface="宋体" pitchFamily="2" charset="-122"/>
            </a:endParaRPr>
          </a:p>
          <a:p>
            <a:pPr lvl="1"/>
            <a:r>
              <a:rPr lang="en-US" altLang="zh-CN" dirty="0" smtClean="0">
                <a:ea typeface="宋体" pitchFamily="2" charset="-122"/>
              </a:rPr>
              <a:t>Multi-dimensional Scaling (MDS). </a:t>
            </a:r>
            <a:endParaRPr lang="en-US" altLang="zh-CN" dirty="0">
              <a:ea typeface="宋体" pitchFamily="2"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References</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t>James D. Watson, Tania A. Baker, Stephen P. Bell. Molecular Biology of the Gene. Benjamin-Cummings Publishing Company. 2008.</a:t>
            </a:r>
          </a:p>
          <a:p>
            <a:r>
              <a:rPr lang="en-US" altLang="zh-CN" dirty="0" smtClean="0"/>
              <a:t>Bruce </a:t>
            </a:r>
            <a:r>
              <a:rPr lang="en-US" altLang="zh-CN" dirty="0" err="1" smtClean="0"/>
              <a:t>Alberts</a:t>
            </a:r>
            <a:r>
              <a:rPr lang="en-US" altLang="zh-CN" dirty="0" smtClean="0"/>
              <a:t>. Molecular Biology of the Cell.  Garland Publishing Inc. 2007.</a:t>
            </a:r>
          </a:p>
          <a:p>
            <a:r>
              <a:rPr lang="en-US" altLang="zh-CN" dirty="0" smtClean="0"/>
              <a:t>Jocelyn E. Krebs, Stephen T.</a:t>
            </a:r>
            <a:r>
              <a:rPr lang="zh-CN" altLang="en-US" dirty="0" smtClean="0"/>
              <a:t> </a:t>
            </a:r>
            <a:r>
              <a:rPr lang="en-US" altLang="zh-CN" dirty="0" smtClean="0"/>
              <a:t>Kilpatrick, Elliott S. Goldstein. </a:t>
            </a:r>
            <a:r>
              <a:rPr lang="en-US" altLang="zh-CN" dirty="0" err="1" smtClean="0"/>
              <a:t>Lewin‘s</a:t>
            </a:r>
            <a:r>
              <a:rPr lang="en-US" altLang="zh-CN" dirty="0" smtClean="0"/>
              <a:t> Genes XI. Jones and Bartlett Publishers, Inc. 2012.</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Molecules of Life</a:t>
            </a:r>
            <a:endParaRPr lang="zh-CN" altLang="en-US" dirty="0"/>
          </a:p>
        </p:txBody>
      </p:sp>
      <p:sp>
        <p:nvSpPr>
          <p:cNvPr id="3" name="内容占位符 2"/>
          <p:cNvSpPr>
            <a:spLocks noGrp="1"/>
          </p:cNvSpPr>
          <p:nvPr>
            <p:ph idx="1"/>
          </p:nvPr>
        </p:nvSpPr>
        <p:spPr/>
        <p:txBody>
          <a:bodyPr/>
          <a:lstStyle/>
          <a:p>
            <a:r>
              <a:rPr lang="en-US" altLang="zh-CN" dirty="0" smtClean="0"/>
              <a:t>DNA</a:t>
            </a:r>
          </a:p>
          <a:p>
            <a:r>
              <a:rPr lang="en-US" altLang="zh-CN" dirty="0" smtClean="0"/>
              <a:t>RNA</a:t>
            </a:r>
          </a:p>
          <a:p>
            <a:r>
              <a:rPr lang="en-US" altLang="zh-CN" dirty="0" smtClean="0"/>
              <a:t>Protein</a:t>
            </a:r>
          </a:p>
          <a:p>
            <a:pPr>
              <a:buNone/>
            </a:pPr>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rrowheads="1"/>
          </p:cNvSpPr>
          <p:nvPr>
            <p:ph type="title"/>
          </p:nvPr>
        </p:nvSpPr>
        <p:spPr/>
        <p:txBody>
          <a:bodyPr/>
          <a:lstStyle/>
          <a:p>
            <a:pPr eaLnBrk="1" hangingPunct="1">
              <a:defRPr/>
            </a:pPr>
            <a:r>
              <a:rPr lang="en-US" dirty="0" smtClean="0"/>
              <a:t>DNA</a:t>
            </a:r>
          </a:p>
        </p:txBody>
      </p:sp>
      <p:sp>
        <p:nvSpPr>
          <p:cNvPr id="68611" name="Rectangle 3"/>
          <p:cNvSpPr>
            <a:spLocks noGrp="1" noRot="1" noChangeArrowheads="1"/>
          </p:cNvSpPr>
          <p:nvPr>
            <p:ph type="body" sz="half" idx="1"/>
          </p:nvPr>
        </p:nvSpPr>
        <p:spPr>
          <a:xfrm>
            <a:off x="683568" y="1700808"/>
            <a:ext cx="4194175" cy="4422775"/>
          </a:xfrm>
        </p:spPr>
        <p:txBody>
          <a:bodyPr/>
          <a:lstStyle/>
          <a:p>
            <a:pPr eaLnBrk="1" hangingPunct="1">
              <a:defRPr/>
            </a:pPr>
            <a:r>
              <a:rPr lang="en-US" sz="2800" dirty="0" smtClean="0"/>
              <a:t>Deoxyribonucleic acid(</a:t>
            </a:r>
            <a:r>
              <a:rPr lang="zh-CN" altLang="en-US" sz="2800" dirty="0" smtClean="0"/>
              <a:t>脱氧核糖核酸</a:t>
            </a:r>
            <a:r>
              <a:rPr lang="en-US" sz="2800" dirty="0" smtClean="0"/>
              <a:t>)</a:t>
            </a:r>
          </a:p>
          <a:p>
            <a:pPr eaLnBrk="1" hangingPunct="1">
              <a:defRPr/>
            </a:pPr>
            <a:r>
              <a:rPr lang="en-US" sz="2800" dirty="0" smtClean="0"/>
              <a:t>Consist of four nucleotides</a:t>
            </a:r>
          </a:p>
          <a:p>
            <a:pPr lvl="1">
              <a:buNone/>
              <a:defRPr/>
            </a:pPr>
            <a:r>
              <a:rPr lang="en-US" sz="2400" dirty="0" smtClean="0"/>
              <a:t>A		Ade</a:t>
            </a:r>
            <a:r>
              <a:rPr lang="en-US" altLang="zh-CN" sz="2400" dirty="0" smtClean="0"/>
              <a:t>n</a:t>
            </a:r>
            <a:r>
              <a:rPr lang="en-US" sz="2400" dirty="0" smtClean="0"/>
              <a:t>ine(</a:t>
            </a:r>
            <a:r>
              <a:rPr lang="zh-CN" altLang="en-US" sz="2400" dirty="0" smtClean="0"/>
              <a:t>腺嘌呤</a:t>
            </a:r>
            <a:r>
              <a:rPr lang="en-US" sz="2400" dirty="0" smtClean="0"/>
              <a:t>)</a:t>
            </a:r>
          </a:p>
          <a:p>
            <a:pPr lvl="1">
              <a:buNone/>
              <a:defRPr/>
            </a:pPr>
            <a:r>
              <a:rPr lang="en-US" sz="2400" dirty="0" smtClean="0"/>
              <a:t>C		Cytosine(</a:t>
            </a:r>
            <a:r>
              <a:rPr lang="zh-CN" altLang="en-US" sz="2400" dirty="0" smtClean="0"/>
              <a:t>胞嘧啶</a:t>
            </a:r>
            <a:r>
              <a:rPr lang="en-US" sz="2400" dirty="0" smtClean="0"/>
              <a:t>)</a:t>
            </a:r>
          </a:p>
          <a:p>
            <a:pPr lvl="1">
              <a:buNone/>
              <a:defRPr/>
            </a:pPr>
            <a:r>
              <a:rPr lang="en-US" sz="2400" dirty="0" smtClean="0"/>
              <a:t>G		Guanine(</a:t>
            </a:r>
            <a:r>
              <a:rPr lang="zh-CN" altLang="en-US" sz="2400" dirty="0" smtClean="0"/>
              <a:t>鸟嘌呤</a:t>
            </a:r>
            <a:r>
              <a:rPr lang="en-US" sz="2400" dirty="0" smtClean="0"/>
              <a:t>)</a:t>
            </a:r>
          </a:p>
          <a:p>
            <a:pPr lvl="1">
              <a:buNone/>
              <a:defRPr/>
            </a:pPr>
            <a:r>
              <a:rPr lang="en-US" sz="2400" dirty="0" smtClean="0"/>
              <a:t>T		Thymine(</a:t>
            </a:r>
            <a:r>
              <a:rPr lang="zh-CN" altLang="en-US" sz="2400" dirty="0" smtClean="0"/>
              <a:t>胸腺嘧啶</a:t>
            </a:r>
            <a:r>
              <a:rPr lang="en-US" sz="2400" dirty="0" smtClean="0"/>
              <a:t>)</a:t>
            </a:r>
          </a:p>
        </p:txBody>
      </p:sp>
      <p:pic>
        <p:nvPicPr>
          <p:cNvPr id="24581" name="Picture 8" descr="0403_2"/>
          <p:cNvPicPr>
            <a:picLocks noChangeAspect="1" noChangeArrowheads="1"/>
          </p:cNvPicPr>
          <p:nvPr/>
        </p:nvPicPr>
        <p:blipFill>
          <a:blip r:embed="rId2" cstate="print"/>
          <a:srcRect/>
          <a:stretch>
            <a:fillRect/>
          </a:stretch>
        </p:blipFill>
        <p:spPr bwMode="auto">
          <a:xfrm>
            <a:off x="5220072" y="1484784"/>
            <a:ext cx="3387363" cy="47251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4"/>
          <p:cNvSpPr>
            <a:spLocks noGrp="1" noRot="1" noChangeArrowheads="1"/>
          </p:cNvSpPr>
          <p:nvPr>
            <p:ph type="title"/>
          </p:nvPr>
        </p:nvSpPr>
        <p:spPr/>
        <p:txBody>
          <a:bodyPr/>
          <a:lstStyle/>
          <a:p>
            <a:pPr eaLnBrk="1" hangingPunct="1">
              <a:defRPr/>
            </a:pPr>
            <a:r>
              <a:rPr lang="en-US" smtClean="0"/>
              <a:t>DNA</a:t>
            </a:r>
          </a:p>
        </p:txBody>
      </p:sp>
      <p:pic>
        <p:nvPicPr>
          <p:cNvPr id="25604" name="Picture 5" descr="purine"/>
          <p:cNvPicPr>
            <a:picLocks noGrp="1" noChangeAspect="1" noChangeArrowheads="1"/>
          </p:cNvPicPr>
          <p:nvPr>
            <p:ph sz="half" idx="1"/>
          </p:nvPr>
        </p:nvPicPr>
        <p:blipFill>
          <a:blip r:embed="rId2" cstate="print"/>
          <a:srcRect/>
          <a:stretch>
            <a:fillRect/>
          </a:stretch>
        </p:blipFill>
        <p:spPr>
          <a:xfrm>
            <a:off x="304800" y="2133600"/>
            <a:ext cx="4495800" cy="2438400"/>
          </a:xfrm>
          <a:noFill/>
        </p:spPr>
      </p:pic>
      <p:pic>
        <p:nvPicPr>
          <p:cNvPr id="25605" name="Picture 7" descr="pyrimidine"/>
          <p:cNvPicPr>
            <a:picLocks noGrp="1" noChangeAspect="1" noChangeArrowheads="1"/>
          </p:cNvPicPr>
          <p:nvPr>
            <p:ph sz="half" idx="2"/>
          </p:nvPr>
        </p:nvPicPr>
        <p:blipFill>
          <a:blip r:embed="rId3" cstate="print"/>
          <a:srcRect/>
          <a:stretch>
            <a:fillRect/>
          </a:stretch>
        </p:blipFill>
        <p:spPr>
          <a:xfrm>
            <a:off x="4876800" y="2133600"/>
            <a:ext cx="3962400" cy="2419350"/>
          </a:xfrm>
          <a:noFill/>
        </p:spPr>
      </p:pic>
      <p:sp>
        <p:nvSpPr>
          <p:cNvPr id="25606" name="Text Box 9"/>
          <p:cNvSpPr txBox="1">
            <a:spLocks noChangeArrowheads="1"/>
          </p:cNvSpPr>
          <p:nvPr/>
        </p:nvSpPr>
        <p:spPr bwMode="auto">
          <a:xfrm>
            <a:off x="1142976" y="4929198"/>
            <a:ext cx="2890535" cy="646331"/>
          </a:xfrm>
          <a:prstGeom prst="rect">
            <a:avLst/>
          </a:prstGeom>
          <a:noFill/>
          <a:ln w="9525">
            <a:noFill/>
            <a:miter lim="800000"/>
            <a:headEnd/>
            <a:tailEnd/>
          </a:ln>
        </p:spPr>
        <p:txBody>
          <a:bodyPr wrap="none">
            <a:spAutoFit/>
          </a:bodyPr>
          <a:lstStyle/>
          <a:p>
            <a:r>
              <a:rPr lang="en-US" altLang="zh-CN" sz="3600" dirty="0" err="1" smtClean="0">
                <a:solidFill>
                  <a:schemeClr val="folHlink"/>
                </a:solidFill>
                <a:ea typeface="宋体" charset="-122"/>
              </a:rPr>
              <a:t>Purines</a:t>
            </a:r>
            <a:r>
              <a:rPr lang="en-US" altLang="zh-CN" sz="3600" dirty="0" smtClean="0">
                <a:solidFill>
                  <a:schemeClr val="folHlink"/>
                </a:solidFill>
                <a:ea typeface="宋体" charset="-122"/>
              </a:rPr>
              <a:t> (</a:t>
            </a:r>
            <a:r>
              <a:rPr lang="zh-CN" altLang="en-US" sz="3600" dirty="0" smtClean="0">
                <a:solidFill>
                  <a:schemeClr val="folHlink"/>
                </a:solidFill>
                <a:ea typeface="宋体" charset="-122"/>
              </a:rPr>
              <a:t>嘌呤</a:t>
            </a:r>
            <a:r>
              <a:rPr lang="en-US" altLang="zh-CN" sz="3600" dirty="0" smtClean="0">
                <a:solidFill>
                  <a:schemeClr val="folHlink"/>
                </a:solidFill>
                <a:ea typeface="宋体" charset="-122"/>
              </a:rPr>
              <a:t>)</a:t>
            </a:r>
            <a:endParaRPr lang="en-US" altLang="zh-CN" sz="3600" dirty="0">
              <a:solidFill>
                <a:schemeClr val="folHlink"/>
              </a:solidFill>
              <a:ea typeface="宋体" charset="-122"/>
            </a:endParaRPr>
          </a:p>
        </p:txBody>
      </p:sp>
      <p:sp>
        <p:nvSpPr>
          <p:cNvPr id="25607" name="Text Box 10"/>
          <p:cNvSpPr txBox="1">
            <a:spLocks noChangeArrowheads="1"/>
          </p:cNvSpPr>
          <p:nvPr/>
        </p:nvSpPr>
        <p:spPr bwMode="auto">
          <a:xfrm>
            <a:off x="4805825" y="4929198"/>
            <a:ext cx="3577711" cy="646331"/>
          </a:xfrm>
          <a:prstGeom prst="rect">
            <a:avLst/>
          </a:prstGeom>
          <a:noFill/>
          <a:ln w="9525">
            <a:noFill/>
            <a:miter lim="800000"/>
            <a:headEnd/>
            <a:tailEnd/>
          </a:ln>
        </p:spPr>
        <p:txBody>
          <a:bodyPr wrap="none">
            <a:spAutoFit/>
          </a:bodyPr>
          <a:lstStyle/>
          <a:p>
            <a:r>
              <a:rPr lang="en-US" altLang="zh-CN" sz="3600" dirty="0" err="1" smtClean="0">
                <a:solidFill>
                  <a:schemeClr val="folHlink"/>
                </a:solidFill>
                <a:ea typeface="宋体" charset="-122"/>
              </a:rPr>
              <a:t>Pyrimidines</a:t>
            </a:r>
            <a:r>
              <a:rPr lang="en-US" altLang="zh-CN" sz="3600" dirty="0" smtClean="0">
                <a:solidFill>
                  <a:schemeClr val="folHlink"/>
                </a:solidFill>
                <a:ea typeface="宋体" charset="-122"/>
              </a:rPr>
              <a:t>(</a:t>
            </a:r>
            <a:r>
              <a:rPr lang="zh-CN" altLang="en-US" sz="3600" dirty="0" smtClean="0">
                <a:solidFill>
                  <a:schemeClr val="folHlink"/>
                </a:solidFill>
                <a:ea typeface="宋体" charset="-122"/>
              </a:rPr>
              <a:t>嘧啶</a:t>
            </a:r>
            <a:r>
              <a:rPr lang="en-US" altLang="zh-CN" sz="3600" dirty="0" smtClean="0">
                <a:solidFill>
                  <a:schemeClr val="folHlink"/>
                </a:solidFill>
                <a:ea typeface="宋体" charset="-122"/>
              </a:rPr>
              <a:t>)</a:t>
            </a:r>
            <a:endParaRPr lang="en-US" altLang="zh-CN" sz="3600" dirty="0">
              <a:solidFill>
                <a:schemeClr val="folHlink"/>
              </a:solidFill>
              <a:ea typeface="宋体"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1117</TotalTime>
  <Words>1321</Words>
  <Application>Microsoft Office PowerPoint</Application>
  <PresentationFormat>全屏显示(4:3)</PresentationFormat>
  <Paragraphs>289</Paragraphs>
  <Slides>61</Slides>
  <Notes>12</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61</vt:i4>
      </vt:variant>
    </vt:vector>
  </HeadingPairs>
  <TitlesOfParts>
    <vt:vector size="65" baseType="lpstr">
      <vt:lpstr>Office 主题</vt:lpstr>
      <vt:lpstr>BMP 图像</vt:lpstr>
      <vt:lpstr>位图图像</vt:lpstr>
      <vt:lpstr>Formula</vt:lpstr>
      <vt:lpstr>生物信息中的统计模型</vt:lpstr>
      <vt:lpstr>有关信息</vt:lpstr>
      <vt:lpstr>考评</vt:lpstr>
      <vt:lpstr>Bioinformatics</vt:lpstr>
      <vt:lpstr>Bioinformatics</vt:lpstr>
      <vt:lpstr>Tree of Life</vt:lpstr>
      <vt:lpstr>Molecules of Life</vt:lpstr>
      <vt:lpstr>DNA</vt:lpstr>
      <vt:lpstr>DNA</vt:lpstr>
      <vt:lpstr>Base Pairing</vt:lpstr>
      <vt:lpstr>Structure of DNA</vt:lpstr>
      <vt:lpstr>DNA Structure</vt:lpstr>
      <vt:lpstr>RNA</vt:lpstr>
      <vt:lpstr>RNA</vt:lpstr>
      <vt:lpstr>mRNA and tRNA</vt:lpstr>
      <vt:lpstr>Proteins</vt:lpstr>
      <vt:lpstr>Genetic Code</vt:lpstr>
      <vt:lpstr>Amino Acids</vt:lpstr>
      <vt:lpstr>Protein Structure</vt:lpstr>
      <vt:lpstr>The Central Dogma</vt:lpstr>
      <vt:lpstr>Prokaryotic Genes</vt:lpstr>
      <vt:lpstr>Eukaryotic Genes</vt:lpstr>
      <vt:lpstr>Transcription</vt:lpstr>
      <vt:lpstr>幻灯片 24</vt:lpstr>
      <vt:lpstr>幻灯片 25</vt:lpstr>
      <vt:lpstr>幻灯片 26</vt:lpstr>
      <vt:lpstr>Transcription: The final product</vt:lpstr>
      <vt:lpstr>Translation</vt:lpstr>
      <vt:lpstr>课程安排</vt:lpstr>
      <vt:lpstr>Topic I: Sequence’s Feature Detection</vt:lpstr>
      <vt:lpstr>什么是CpG岛？</vt:lpstr>
      <vt:lpstr>CpG岛的生物学意义</vt:lpstr>
      <vt:lpstr>CpG岛的生物学意义</vt:lpstr>
      <vt:lpstr>基因的结构</vt:lpstr>
      <vt:lpstr>Topic II: Multiple Alignment</vt:lpstr>
      <vt:lpstr>Profiled HMM</vt:lpstr>
      <vt:lpstr>Example of Profile HMM</vt:lpstr>
      <vt:lpstr>Topic III: Tree of lifes</vt:lpstr>
      <vt:lpstr>Inferring a phylogenetic tree</vt:lpstr>
      <vt:lpstr>An example: Out of Africa</vt:lpstr>
      <vt:lpstr>Topic IV: Motif Finding</vt:lpstr>
      <vt:lpstr>Transcriptional Regulation</vt:lpstr>
      <vt:lpstr>Regulation of Genes</vt:lpstr>
      <vt:lpstr>Regulation of Genes</vt:lpstr>
      <vt:lpstr>Regulation of Genes</vt:lpstr>
      <vt:lpstr>Motif Finding Problem</vt:lpstr>
      <vt:lpstr>Topic V: Gene Expression Data Clustering and Biomarker Discovery </vt:lpstr>
      <vt:lpstr>Microarrays</vt:lpstr>
      <vt:lpstr>幻灯片 49</vt:lpstr>
      <vt:lpstr>Classification</vt:lpstr>
      <vt:lpstr>Topic VI: Regulatory Network Inference from Gene Expression Data</vt:lpstr>
      <vt:lpstr>Network Inference: Reverse Engineering</vt:lpstr>
      <vt:lpstr>Dream Project</vt:lpstr>
      <vt:lpstr>Topic VII: Network Analysis</vt:lpstr>
      <vt:lpstr>Network Motif</vt:lpstr>
      <vt:lpstr>Network Motifs</vt:lpstr>
      <vt:lpstr>Topic VIII: Dimension Reduction</vt:lpstr>
      <vt:lpstr>Curse of Dimensionality</vt:lpstr>
      <vt:lpstr>Curse of Dimensionality</vt:lpstr>
      <vt:lpstr>Dimension Reduction</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Minghua Deng</dc:creator>
  <cp:lastModifiedBy>zkd</cp:lastModifiedBy>
  <cp:revision>166</cp:revision>
  <cp:lastPrinted>2015-03-05T13:46:56Z</cp:lastPrinted>
  <dcterms:created xsi:type="dcterms:W3CDTF">2013-03-25T06:34:44Z</dcterms:created>
  <dcterms:modified xsi:type="dcterms:W3CDTF">2016-03-11T06:06:54Z</dcterms:modified>
</cp:coreProperties>
</file>